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5"/>
  </p:notesMasterIdLst>
  <p:sldIdLst>
    <p:sldId id="256" r:id="rId2"/>
    <p:sldId id="257" r:id="rId3"/>
    <p:sldId id="310" r:id="rId4"/>
    <p:sldId id="263" r:id="rId5"/>
    <p:sldId id="264" r:id="rId6"/>
    <p:sldId id="30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311" r:id="rId31"/>
    <p:sldId id="312" r:id="rId32"/>
    <p:sldId id="313" r:id="rId33"/>
    <p:sldId id="314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A477207-CF85-4C57-B045-77ADAEF5C47E}">
          <p14:sldIdLst>
            <p14:sldId id="256"/>
          </p14:sldIdLst>
        </p14:section>
        <p14:section name="Mô tả bài toán" id="{CAE83D19-604F-4FB7-BD21-DFF297BAB023}">
          <p14:sldIdLst>
            <p14:sldId id="257"/>
          </p14:sldIdLst>
        </p14:section>
        <p14:section name="Đong nước" id="{93205280-064F-402C-97D7-BA58F593FF70}">
          <p14:sldIdLst>
            <p14:sldId id="310"/>
            <p14:sldId id="263"/>
            <p14:sldId id="264"/>
            <p14:sldId id="309"/>
          </p14:sldIdLst>
        </p14:section>
        <p14:section name="Puzzle" id="{993D5E09-7C28-4EAB-A9F5-53D9DE1A9C32}">
          <p14:sldIdLst>
            <p14:sldId id="265"/>
            <p14:sldId id="266"/>
            <p14:sldId id="267"/>
          </p14:sldIdLst>
        </p14:section>
        <p14:section name="Tìm đường" id="{D853E04E-A492-4983-8D6E-547DBC454B0E}">
          <p14:sldIdLst>
            <p14:sldId id="268"/>
            <p14:sldId id="269"/>
          </p14:sldIdLst>
        </p14:section>
        <p14:section name="Giải thuật tổng quát" id="{DCE67E8D-C72C-41A1-89EC-6D4DE4DD2B60}">
          <p14:sldIdLst>
            <p14:sldId id="270"/>
            <p14:sldId id="271"/>
            <p14:sldId id="273"/>
          </p14:sldIdLst>
        </p14:section>
        <p14:section name="Breath First Search" id="{6862E914-4DC4-434F-90F4-DA657DCBFF84}">
          <p14:sldIdLst>
            <p14:sldId id="274"/>
            <p14:sldId id="275"/>
            <p14:sldId id="276"/>
          </p14:sldIdLst>
        </p14:section>
        <p14:section name="BFS_VD2" id="{BB5DDE82-838D-476C-9E56-39093B8BA890}">
          <p14:sldIdLst>
            <p14:sldId id="277"/>
            <p14:sldId id="278"/>
            <p14:sldId id="279"/>
          </p14:sldIdLst>
        </p14:section>
        <p14:section name="BFS_VD3" id="{189FFAD6-DD61-4492-A758-1FFFF9EBBBCE}">
          <p14:sldIdLst>
            <p14:sldId id="280"/>
            <p14:sldId id="282"/>
          </p14:sldIdLst>
        </p14:section>
        <p14:section name="BFS_VD4" id="{5C78564F-2700-4D0A-B030-CC43C8ED3087}">
          <p14:sldIdLst>
            <p14:sldId id="281"/>
            <p14:sldId id="283"/>
          </p14:sldIdLst>
        </p14:section>
        <p14:section name="BFS_VD5" id="{76EE5CEC-C7F4-4EB4-B993-F8CBB9270BB6}">
          <p14:sldIdLst>
            <p14:sldId id="284"/>
            <p14:sldId id="285"/>
          </p14:sldIdLst>
        </p14:section>
        <p14:section name="BFS_VD6" id="{69C7F742-040B-4790-A635-AFC7293BB0B3}">
          <p14:sldIdLst>
            <p14:sldId id="286"/>
            <p14:sldId id="287"/>
            <p14:sldId id="288"/>
            <p14:sldId id="311"/>
            <p14:sldId id="312"/>
            <p14:sldId id="313"/>
            <p14:sldId id="314"/>
          </p14:sldIdLst>
        </p14:section>
        <p14:section name="DFS" id="{FF953A00-2829-48EC-8239-9EE0B84C7DAF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So sánh BFS-DFS" id="{EB2C4097-88C2-4C0B-98C2-7F7927EA30D7}">
          <p14:sldIdLst>
            <p14:sldId id="303"/>
            <p14:sldId id="304"/>
          </p14:sldIdLst>
        </p14:section>
        <p14:section name="Depth Limited Search" id="{D82021CC-4056-418B-A63A-A38966AB8FDE}">
          <p14:sldIdLst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124" userDrawn="1">
          <p15:clr>
            <a:srgbClr val="A4A3A4"/>
          </p15:clr>
        </p15:guide>
        <p15:guide id="3" orient="horz" pos="6344" userDrawn="1">
          <p15:clr>
            <a:srgbClr val="A4A3A4"/>
          </p15:clr>
        </p15:guide>
        <p15:guide id="4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F3"/>
    <a:srgbClr val="FFBF00"/>
    <a:srgbClr val="E3B525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3" autoAdjust="0"/>
    <p:restoredTop sz="94660"/>
  </p:normalViewPr>
  <p:slideViewPr>
    <p:cSldViewPr>
      <p:cViewPr varScale="1">
        <p:scale>
          <a:sx n="47" d="100"/>
          <a:sy n="47" d="100"/>
        </p:scale>
        <p:origin x="944" y="200"/>
      </p:cViewPr>
      <p:guideLst>
        <p:guide orient="horz" pos="344"/>
        <p:guide pos="11124"/>
        <p:guide orient="horz" pos="6344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7238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128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374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508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9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6614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6380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9859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3877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279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9633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168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9049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663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1934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930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898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8938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4474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256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7835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5173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5479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5630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672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1466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2116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5165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9840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0515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5953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26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8081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0502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9923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017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8193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418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8747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2762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246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4931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2730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20418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3214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5736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083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132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235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1208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286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 dirty="0"/>
              <a:t>Click  icon  to  add 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tamu.edu/~dallen/hollywood/diehard/diehard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20BD322-64EA-01FD-C93C-757380DB5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05156" y="1140265"/>
            <a:ext cx="9505156" cy="99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EEBCCD-49E9-79A5-5731-692DD7F16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55" y="1140265"/>
            <a:ext cx="9486901" cy="99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400" spc="-10" dirty="0" err="1">
                <a:solidFill>
                  <a:srgbClr val="FFFFFF"/>
                </a:solidFill>
                <a:cs typeface="Source Sans Pro Light"/>
              </a:rPr>
              <a:t>Chương</a:t>
            </a:r>
            <a:r>
              <a:rPr lang="en-US" sz="4400" spc="-10" dirty="0">
                <a:solidFill>
                  <a:srgbClr val="FFFFFF"/>
                </a:solidFill>
                <a:cs typeface="Source Sans Pro Light"/>
              </a:rPr>
              <a:t>  2.  BÀI  TOÁN  VÀ  PHƯƠNG  PHÁP  TÌM  KIẾM  LỜI  GIẢI</a:t>
            </a:r>
            <a:endParaRPr sz="4400" dirty="0">
              <a:cs typeface="Source Sans Pr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4813" y="2217212"/>
            <a:ext cx="9677400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6600" b="1" spc="-5" dirty="0">
                <a:solidFill>
                  <a:srgbClr val="00318B"/>
                </a:solidFill>
                <a:cs typeface="Arial" panose="020B0604020202020204" pitchFamily="34" charset="0"/>
              </a:rPr>
              <a:t>TRÍ  TUỆ  NHÂN  TẠO</a:t>
            </a: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-5" dirty="0">
                <a:solidFill>
                  <a:srgbClr val="00318B"/>
                </a:solidFill>
                <a:cs typeface="Arial" panose="020B0604020202020204" pitchFamily="34" charset="0"/>
              </a:rPr>
              <a:t>Artificial  Intelligence</a:t>
            </a:r>
            <a:endParaRPr lang="cs-CZ" sz="6600" dirty="0">
              <a:cs typeface="Arial" panose="020B0604020202020204" pitchFamily="34" charset="0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10000456" y="4127500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00456" y="5326133"/>
            <a:ext cx="7888372" cy="2513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 err="1">
                <a:cs typeface="Source Sans Pro Light"/>
              </a:rPr>
              <a:t>Đoàn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Vũ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Thịnh</a:t>
            </a:r>
            <a:endParaRPr lang="en-US" sz="4000" spc="-5" dirty="0">
              <a:cs typeface="Source Sans Pro Light"/>
            </a:endParaRPr>
          </a:p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cs typeface="Source Sans Pro Light"/>
              </a:rPr>
              <a:t>Khoa  </a:t>
            </a:r>
            <a:r>
              <a:rPr lang="en-US" sz="4000" spc="-5" dirty="0" err="1">
                <a:cs typeface="Source Sans Pro Light"/>
              </a:rPr>
              <a:t>Công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nghệ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Thông</a:t>
            </a:r>
            <a:r>
              <a:rPr lang="en-US" sz="4000" spc="-5" dirty="0">
                <a:cs typeface="Source Sans Pro Light"/>
              </a:rPr>
              <a:t>  tin</a:t>
            </a:r>
          </a:p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 err="1">
                <a:cs typeface="Source Sans Pro Light"/>
              </a:rPr>
              <a:t>Đại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học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Nha</a:t>
            </a:r>
            <a:r>
              <a:rPr lang="en-US" sz="4000" spc="-5" dirty="0">
                <a:cs typeface="Source Sans Pro Light"/>
              </a:rPr>
              <a:t>  Trang</a:t>
            </a:r>
          </a:p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cs typeface="Source Sans Pro Light"/>
              </a:rPr>
              <a:t>Email:  </a:t>
            </a:r>
            <a:r>
              <a:rPr lang="en-US" sz="4000" spc="-5" dirty="0" err="1">
                <a:cs typeface="Source Sans Pro Light"/>
              </a:rPr>
              <a:t>thinhdv@ntu.edu.vn</a:t>
            </a:r>
            <a:endParaRPr lang="en-US" sz="4000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EAB98D30-1FCB-1DF6-1A38-FE534D0BAC62}"/>
              </a:ext>
            </a:extLst>
          </p:cNvPr>
          <p:cNvSpPr txBox="1"/>
          <p:nvPr/>
        </p:nvSpPr>
        <p:spPr>
          <a:xfrm>
            <a:off x="13772356" y="9870634"/>
            <a:ext cx="52197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 err="1">
                <a:cs typeface="Source Sans Pro Light"/>
              </a:rPr>
              <a:t>Nha</a:t>
            </a:r>
            <a:r>
              <a:rPr lang="en-US" sz="3200" spc="-5" dirty="0">
                <a:cs typeface="Source Sans Pro Light"/>
              </a:rPr>
              <a:t>  Trang,  06-2023</a:t>
            </a:r>
            <a:endParaRPr lang="en-US" sz="3200" dirty="0">
              <a:cs typeface="Source Sans Pr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476956" y="1434698"/>
            <a:ext cx="6019800" cy="7943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vi-VN" sz="4000" spc="-5" dirty="0">
                <a:cs typeface="Source Sans Pro Light"/>
              </a:rPr>
              <a:t>Một  ôtô  robot  tìm  đường  từ  Arad  đến  Bucharest.  Robot  này  không  có  bản  đồ  đầy  đủ,  nhưng  khi  nó  đến  một  thành  phố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mới,  nó  có  bộ  cảm  biến  đọc  được  biển  chỉ  đường  đến  các  thành  lân  cận</a:t>
            </a:r>
            <a:r>
              <a:rPr lang="en-US" sz="4000" spc="-5" dirty="0">
                <a:cs typeface="Source Sans Pro Light"/>
              </a:rPr>
              <a:t>.</a:t>
            </a:r>
            <a:endParaRPr lang="vi-VN" sz="40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24E1B-013A-5A1C-70FC-F222A89392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756" y="1340319"/>
            <a:ext cx="12264817" cy="6597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5EBA3-9687-ED28-D968-C0A3AB07D4E8}"/>
              </a:ext>
            </a:extLst>
          </p:cNvPr>
          <p:cNvSpPr txBox="1"/>
          <p:nvPr/>
        </p:nvSpPr>
        <p:spPr>
          <a:xfrm>
            <a:off x="1123156" y="8500604"/>
            <a:ext cx="10210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1" dirty="0">
                <a:solidFill>
                  <a:srgbClr val="374151"/>
                </a:solidFill>
                <a:effectLst/>
                <a:latin typeface="Söhne"/>
              </a:rPr>
              <a:t>"Artificial  Intelligence:  A  Modern  Approach”  -  Stuart  Russell  </a:t>
            </a:r>
            <a:r>
              <a:rPr lang="en-US" sz="4000" b="0" i="1" dirty="0" err="1">
                <a:solidFill>
                  <a:srgbClr val="374151"/>
                </a:solidFill>
                <a:effectLst/>
                <a:latin typeface="Söhne"/>
              </a:rPr>
              <a:t>và</a:t>
            </a:r>
            <a:r>
              <a:rPr lang="en-US" sz="4000" b="0" i="1" dirty="0">
                <a:solidFill>
                  <a:srgbClr val="374151"/>
                </a:solidFill>
                <a:effectLst/>
                <a:latin typeface="Söhne"/>
              </a:rPr>
              <a:t>  Peter  Norvig  </a:t>
            </a:r>
            <a:endParaRPr lang="en-VN" sz="4000" i="1" dirty="0"/>
          </a:p>
        </p:txBody>
      </p:sp>
    </p:spTree>
    <p:extLst>
      <p:ext uri="{BB962C8B-B14F-4D97-AF65-F5344CB8AC3E}">
        <p14:creationId xmlns:p14="http://schemas.microsoft.com/office/powerpoint/2010/main" val="268009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9756" y="1160380"/>
            <a:ext cx="17205792" cy="8741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Bài  toán  có  thể  phát  biểu  theo  5  thành  phần: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Trạng  thái:  vị  trí  của  ôtô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Trạng  thái  đầu:  </a:t>
            </a:r>
          </a:p>
          <a:p>
            <a:pPr marL="1497965" marR="5080" lvl="2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i="1" spc="-5" dirty="0">
                <a:cs typeface="Source Sans Pro Light"/>
              </a:rPr>
              <a:t>Thành  phố  Arad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Trạng  thái  đích:  </a:t>
            </a:r>
          </a:p>
          <a:p>
            <a:pPr marL="1497965" marR="5080" lvl="2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i="1" spc="-5" dirty="0">
                <a:cs typeface="Source Sans Pro Light"/>
              </a:rPr>
              <a:t>Thành  phố  Bucharest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Phép  chuyển  trạng  thái:  </a:t>
            </a:r>
          </a:p>
          <a:p>
            <a:pPr marL="1497965" marR="5080" lvl="2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i="1" spc="-5" dirty="0">
                <a:cs typeface="Source Sans Pro Light"/>
              </a:rPr>
              <a:t>từ  thành  phố  sang  thành  phố  lân  cận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Chi  phí:  </a:t>
            </a:r>
          </a:p>
          <a:p>
            <a:pPr marL="1497965" marR="5080" lvl="2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i="1" spc="-5" dirty="0">
                <a:cs typeface="Source Sans Pro Light"/>
              </a:rPr>
              <a:t>khoảng  cách  giữa  2  thành  phố</a:t>
            </a:r>
            <a:endParaRPr lang="en-US" sz="4000" i="1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Một  ví  dụ  của  lời  giả</a:t>
            </a:r>
            <a:r>
              <a:rPr lang="en-US" sz="4000" spc="-5" dirty="0" err="1">
                <a:cs typeface="Source Sans Pro Light"/>
              </a:rPr>
              <a:t>i</a:t>
            </a:r>
            <a:r>
              <a:rPr lang="vi-VN" sz="4000" spc="-5" dirty="0">
                <a:cs typeface="Source Sans Pro Light"/>
              </a:rPr>
              <a:t>: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</a:rPr>
              <a:t>Arad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</a:t>
            </a:r>
            <a:r>
              <a:rPr lang="en-US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</a:rPr>
              <a:t>Sibiu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</a:t>
            </a:r>
            <a:r>
              <a:rPr lang="en-US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</a:rPr>
              <a:t>Fagaras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</a:t>
            </a:r>
            <a:r>
              <a:rPr lang="en-US" sz="4000" spc="-5" dirty="0">
                <a:solidFill>
                  <a:srgbClr val="FF0000"/>
                </a:solidFill>
                <a:cs typeface="Source Sans Pro Light"/>
                <a:sym typeface="Wingdings" panose="05000000000000000000" pitchFamily="2" charset="2"/>
              </a:rPr>
              <a:t>    </a:t>
            </a:r>
            <a:r>
              <a:rPr lang="vi-VN" sz="4000" spc="-5" dirty="0">
                <a:solidFill>
                  <a:srgbClr val="FF0000"/>
                </a:solidFill>
                <a:cs typeface="Source Sans Pro Light"/>
              </a:rPr>
              <a:t>Bucharest</a:t>
            </a:r>
            <a:r>
              <a:rPr lang="vi-VN" sz="4000" spc="-5" dirty="0">
                <a:cs typeface="Source Sans Pro Light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4939F-DD03-45E0-D91D-D3AD746CF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2156" y="1689100"/>
            <a:ext cx="1029546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6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5771E8-AA1F-3E0D-3C20-717B9AFA960E}"/>
              </a:ext>
            </a:extLst>
          </p:cNvPr>
          <p:cNvSpPr/>
          <p:nvPr/>
        </p:nvSpPr>
        <p:spPr>
          <a:xfrm>
            <a:off x="-1" y="2146301"/>
            <a:ext cx="16591757" cy="838200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17205792" cy="867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Không  gian  trạng  thái  của  bài  toán</a:t>
            </a:r>
            <a:endParaRPr lang="en-US" sz="40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Mỗi  bài  toán  với  5  thành  phần  như  mô  tả  ở  trên,  chúng  ta  có  thể  xây  dựng  được  một  cấu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trúc  đồ  thị  với  </a:t>
            </a:r>
            <a:r>
              <a:rPr lang="vi-VN" sz="3600" b="1" spc="-5" dirty="0">
                <a:cs typeface="Source Sans Pro Light"/>
              </a:rPr>
              <a:t>các  nút  là  các  trạng  thái  của  bài  toán</a:t>
            </a:r>
            <a:r>
              <a:rPr lang="vi-VN" sz="3600" spc="-5" dirty="0">
                <a:cs typeface="Source Sans Pro Light"/>
              </a:rPr>
              <a:t>,  các  </a:t>
            </a:r>
            <a:r>
              <a:rPr lang="vi-VN" sz="3600" b="1" spc="-5" dirty="0">
                <a:cs typeface="Source Sans Pro Light"/>
              </a:rPr>
              <a:t>cung  là  phép  chuyển  trạng  thái</a:t>
            </a:r>
            <a:r>
              <a:rPr lang="vi-VN" sz="3600" spc="-5" dirty="0">
                <a:cs typeface="Source Sans Pro Light"/>
              </a:rPr>
              <a:t>.  Không  gian  trạng  thái  có  thể  là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vô  hạn  hoặc  hữu  hạn.  Ví  dụ,  với  bài  toán  di  chuyển  8  số  trên  bàn  cờ,  không  gian  trạng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thái  có  số  lượng  là  8!</a:t>
            </a:r>
            <a:endParaRPr lang="en-US" sz="36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Lời  giải  của  bài  toán  là  một  đường  đi  trong  không  gian  trạng  thái  có  </a:t>
            </a:r>
            <a:r>
              <a:rPr lang="vi-VN" sz="3600" b="1" spc="-5" dirty="0">
                <a:cs typeface="Source Sans Pro Light"/>
              </a:rPr>
              <a:t>điểm  đầu  là  trạng</a:t>
            </a:r>
            <a:r>
              <a:rPr lang="en-US" sz="3600" b="1" spc="-5" dirty="0">
                <a:cs typeface="Source Sans Pro Light"/>
              </a:rPr>
              <a:t>  </a:t>
            </a:r>
            <a:r>
              <a:rPr lang="vi-VN" sz="3600" b="1" spc="-5" dirty="0">
                <a:cs typeface="Source Sans Pro Light"/>
              </a:rPr>
              <a:t>thái  đầu  và  điểm  cuối  là  trạng  thái  đích</a:t>
            </a:r>
            <a:r>
              <a:rPr lang="vi-VN" sz="3600" spc="-5" dirty="0">
                <a:cs typeface="Source Sans Pro Light"/>
              </a:rPr>
              <a:t>.  Nếu  không  gian  trạng  thái  của  bài  toán  là  nhỏ,  có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thể  liệt  kê  và  lưu  vừa  trong  bộ  nhớ  của  máy  tính  thì  việc  tìm  đường  đi  trong  không  gian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trạng  thái  có  thể  áp  dụng  các  thuật  toán  tìm  đường  đi  trong  lý  thuyết  đồ  thị.  </a:t>
            </a: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Giải  thuật  tổng  quát  tìm  kiếm  lời  giải</a:t>
            </a:r>
          </a:p>
        </p:txBody>
      </p:sp>
    </p:spTree>
    <p:extLst>
      <p:ext uri="{BB962C8B-B14F-4D97-AF65-F5344CB8AC3E}">
        <p14:creationId xmlns:p14="http://schemas.microsoft.com/office/powerpoint/2010/main" val="398014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0" y="1124818"/>
            <a:ext cx="17963356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Giải  thuật  tổng  quát  tìm  kiếm  lời  giải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5B4F7-32DF-EEEE-BEF3-874A0516D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56" y="2265718"/>
            <a:ext cx="11315701" cy="5268627"/>
          </a:xfrm>
          <a:prstGeom prst="rect">
            <a:avLst/>
          </a:prstGeom>
        </p:spPr>
      </p:pic>
      <p:sp>
        <p:nvSpPr>
          <p:cNvPr id="10" name="object 20">
            <a:extLst>
              <a:ext uri="{FF2B5EF4-FFF2-40B4-BE49-F238E27FC236}">
                <a16:creationId xmlns:a16="http://schemas.microsoft.com/office/drawing/2014/main" id="{39BC24B2-62B1-3148-CA14-E07E80AD760F}"/>
              </a:ext>
            </a:extLst>
          </p:cNvPr>
          <p:cNvSpPr txBox="1"/>
          <p:nvPr/>
        </p:nvSpPr>
        <p:spPr>
          <a:xfrm>
            <a:off x="1808374" y="7806162"/>
            <a:ext cx="16748592" cy="2109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Tìm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kiếm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theo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chiều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rộng</a:t>
            </a:r>
            <a:r>
              <a:rPr lang="en-US" sz="3600" spc="-5" dirty="0">
                <a:cs typeface="Source Sans Pro Light"/>
              </a:rPr>
              <a:t>  (</a:t>
            </a:r>
            <a:r>
              <a:rPr lang="vi-VN" sz="3600" spc="-5" dirty="0">
                <a:cs typeface="Source Sans Pro Light"/>
              </a:rPr>
              <a:t>nút  lá  nào  xuất  hiện  trong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cây  sớm  hơn  thì  được  chọn  trước  để  phát  triển  cây</a:t>
            </a:r>
            <a:r>
              <a:rPr lang="en-US" sz="3600" spc="-5" dirty="0">
                <a:cs typeface="Source Sans Pro Light"/>
              </a:rPr>
              <a:t>).  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Tìm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kiếm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theo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chiều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sâu</a:t>
            </a:r>
            <a:r>
              <a:rPr lang="en-US" sz="3600" spc="-5" dirty="0">
                <a:cs typeface="Source Sans Pro Light"/>
              </a:rPr>
              <a:t>  (</a:t>
            </a:r>
            <a:r>
              <a:rPr lang="en-US" sz="3600" spc="-5" dirty="0" err="1">
                <a:cs typeface="Source Sans Pro Light"/>
              </a:rPr>
              <a:t>ngược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lại</a:t>
            </a:r>
            <a:r>
              <a:rPr lang="en-US" sz="3600" spc="-5" dirty="0">
                <a:cs typeface="Source Sans Pro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628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5771E8-AA1F-3E0D-3C20-717B9AFA960E}"/>
              </a:ext>
            </a:extLst>
          </p:cNvPr>
          <p:cNvSpPr/>
          <p:nvPr/>
        </p:nvSpPr>
        <p:spPr>
          <a:xfrm>
            <a:off x="-1" y="2146301"/>
            <a:ext cx="16591757" cy="838200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17205792" cy="5070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Đánh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giá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giải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thuật</a:t>
            </a:r>
            <a:r>
              <a:rPr lang="en-US" sz="4000" spc="-5" dirty="0">
                <a:cs typeface="Source Sans Pro Light"/>
              </a:rPr>
              <a:t>:  b</a:t>
            </a:r>
            <a:r>
              <a:rPr lang="en-US" sz="4000" spc="-5" baseline="30000" dirty="0">
                <a:cs typeface="Source Sans Pro Light"/>
              </a:rPr>
              <a:t>d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Tính  đầy  đủ:  có  tìm  được  lời  giải  của  bài  toán  không?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Độ  phức  tạp  thời  gian:  thời  gian  </a:t>
            </a:r>
            <a:r>
              <a:rPr lang="en-US" sz="3600" spc="-5" dirty="0" err="1">
                <a:cs typeface="Source Sans Pro Light"/>
              </a:rPr>
              <a:t>thực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hiện</a:t>
            </a:r>
            <a:r>
              <a:rPr lang="en-US" sz="3600" spc="-5" dirty="0">
                <a:cs typeface="Source Sans Pro Light"/>
              </a:rPr>
              <a:t> </a:t>
            </a:r>
            <a:r>
              <a:rPr lang="vi-VN" sz="3600" spc="-5" dirty="0">
                <a:cs typeface="Source Sans Pro Light"/>
              </a:rPr>
              <a:t>giải  thuật?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Độ  phức  tạp  không  gian:  Kích  cỡ  của  bộ  nhớ  cần  cho  giải  thuật?  cấu  trúc  dữ  liệu  lưu  các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trạng  thái  (nút lá)  của  cây  tìm  kiếm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3600" spc="-5" dirty="0">
                <a:cs typeface="Source Sans Pro Light"/>
              </a:rPr>
              <a:t>Tính  tối  ưu:  Giải  thuật  có  tìm  ra  lời  giải  có  chi  phí  tối  ưu  (nhỏ  nhất  hoặc  lớn  nhất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vi-VN" sz="3600" spc="-5" dirty="0">
                <a:cs typeface="Source Sans Pro Light"/>
              </a:rPr>
              <a:t>tùy  theo  ngữ  cảnh  của  bài  toán)?</a:t>
            </a: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Giải  thuật  tổng  quát  tìm  kiếm  lời  giải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2F8A8-415F-8E76-07E6-BC922EA80D34}"/>
              </a:ext>
            </a:extLst>
          </p:cNvPr>
          <p:cNvSpPr txBox="1"/>
          <p:nvPr/>
        </p:nvSpPr>
        <p:spPr>
          <a:xfrm>
            <a:off x="1580356" y="7250159"/>
            <a:ext cx="16961870" cy="21889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3600" b="0" i="0" u="none" strike="noStrike" baseline="0" dirty="0"/>
              <a:t>b:  </a:t>
            </a:r>
            <a:r>
              <a:rPr lang="en-US" sz="3600" b="0" i="0" u="none" strike="noStrike" baseline="0" dirty="0" err="1"/>
              <a:t>số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nhánh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tối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đa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của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một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nút</a:t>
            </a:r>
            <a:r>
              <a:rPr lang="en-US" sz="3600" b="0" i="0" u="none" strike="noStrike" baseline="0" dirty="0"/>
              <a:t>,  hay  </a:t>
            </a:r>
            <a:r>
              <a:rPr lang="en-US" sz="3600" b="0" i="0" u="none" strike="noStrike" baseline="0" dirty="0" err="1"/>
              <a:t>là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số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phép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chuyển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trạng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thái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tối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đa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của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một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trạng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thái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tổng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quát</a:t>
            </a:r>
            <a:r>
              <a:rPr lang="en-US" sz="3600" b="0" i="0" u="none" strike="noStrike" baseline="0" dirty="0"/>
              <a:t>.</a:t>
            </a:r>
          </a:p>
          <a:p>
            <a:pPr algn="l">
              <a:lnSpc>
                <a:spcPct val="130000"/>
              </a:lnSpc>
            </a:pPr>
            <a:r>
              <a:rPr lang="en-US" sz="3600" b="0" i="0" u="none" strike="noStrike" baseline="0" dirty="0"/>
              <a:t>d:  </a:t>
            </a:r>
            <a:r>
              <a:rPr lang="en-US" sz="3600" b="0" i="0" u="none" strike="noStrike" baseline="0" dirty="0" err="1"/>
              <a:t>độ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sâu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của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lời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giải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có</a:t>
            </a:r>
            <a:r>
              <a:rPr lang="en-US" sz="3600" b="0" i="0" u="none" strike="noStrike" baseline="0" dirty="0"/>
              <a:t>  chi  </a:t>
            </a:r>
            <a:r>
              <a:rPr lang="en-US" sz="3600" b="0" i="0" u="none" strike="noStrike" baseline="0" dirty="0" err="1"/>
              <a:t>phí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nhỏ</a:t>
            </a:r>
            <a:r>
              <a:rPr lang="en-US" sz="3600" b="0" i="0" u="none" strike="noStrike" baseline="0" dirty="0"/>
              <a:t>  </a:t>
            </a:r>
            <a:r>
              <a:rPr lang="en-US" sz="3600" b="0" i="0" u="none" strike="noStrike" baseline="0" dirty="0" err="1"/>
              <a:t>nhất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564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1778466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//s: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xuất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phát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//Close: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tập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các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đã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xét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//Open: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các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có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thể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xét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ở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bước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kế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tiếp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//n: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đang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xét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//g: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kết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thúc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	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//(n):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các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đỉnh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có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thể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đi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trực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tiếp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từ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Symbol" panose="05050102010706020507" pitchFamily="18" charset="2"/>
              </a:rPr>
              <a:t>  n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364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69" y="2419035"/>
            <a:ext cx="9617110" cy="5711310"/>
          </a:xfrm>
          <a:prstGeom prst="rect">
            <a:avLst/>
          </a:prstGeom>
        </p:spPr>
      </p:pic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466556" y="9287450"/>
            <a:ext cx="128937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328D5BB9-51A9-DF02-EB8C-3E8963ACB7D2}"/>
              </a:ext>
            </a:extLst>
          </p:cNvPr>
          <p:cNvSpPr txBox="1"/>
          <p:nvPr/>
        </p:nvSpPr>
        <p:spPr>
          <a:xfrm>
            <a:off x="12705556" y="8016280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1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4963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655" y="2125681"/>
            <a:ext cx="7162800" cy="4253770"/>
          </a:xfrm>
          <a:prstGeom prst="rect">
            <a:avLst/>
          </a:prstGeom>
        </p:spPr>
      </p:pic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EE0E072A-E5A0-78A4-B7F0-5D259C029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978550"/>
              </p:ext>
            </p:extLst>
          </p:nvPr>
        </p:nvGraphicFramePr>
        <p:xfrm>
          <a:off x="437356" y="2317974"/>
          <a:ext cx="11277600" cy="735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41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795137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937574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93757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2937574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{F,G,H,I}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{G,H,I,J}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91105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613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655" y="5771809"/>
            <a:ext cx="5105400" cy="4837747"/>
          </a:xfrm>
          <a:prstGeom prst="rect">
            <a:avLst/>
          </a:prstGeom>
        </p:spPr>
      </p:pic>
      <p:sp>
        <p:nvSpPr>
          <p:cNvPr id="11" name="object 20">
            <a:extLst>
              <a:ext uri="{FF2B5EF4-FFF2-40B4-BE49-F238E27FC236}">
                <a16:creationId xmlns:a16="http://schemas.microsoft.com/office/drawing/2014/main" id="{CD5AB264-7244-4CF6-7A36-7B863C1DF120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C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18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4094956" y="9287450"/>
            <a:ext cx="14265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B220B-9AB0-1D1A-B2CA-96241D325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56" y="2214396"/>
            <a:ext cx="8971757" cy="5206672"/>
          </a:xfrm>
          <a:prstGeom prst="rect">
            <a:avLst/>
          </a:prstGeom>
        </p:spPr>
      </p:pic>
      <p:sp>
        <p:nvSpPr>
          <p:cNvPr id="11" name="object 20">
            <a:extLst>
              <a:ext uri="{FF2B5EF4-FFF2-40B4-BE49-F238E27FC236}">
                <a16:creationId xmlns:a16="http://schemas.microsoft.com/office/drawing/2014/main" id="{0551B704-FAEF-6868-D4E5-62B10A68FF66}"/>
              </a:ext>
            </a:extLst>
          </p:cNvPr>
          <p:cNvSpPr txBox="1"/>
          <p:nvPr/>
        </p:nvSpPr>
        <p:spPr>
          <a:xfrm>
            <a:off x="12705556" y="8016280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2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91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EE0E072A-E5A0-78A4-B7F0-5D259C029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53230"/>
              </p:ext>
            </p:extLst>
          </p:nvPr>
        </p:nvGraphicFramePr>
        <p:xfrm>
          <a:off x="809398" y="2381749"/>
          <a:ext cx="11049000" cy="5717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{F,G,H,I}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55653"/>
            <a:ext cx="5105400" cy="483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B6E4-59DE-FF3C-3473-C29D5778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637" y="2179925"/>
            <a:ext cx="6331377" cy="3675728"/>
          </a:xfrm>
          <a:prstGeom prst="rect">
            <a:avLst/>
          </a:prstGeom>
        </p:spPr>
      </p:pic>
      <p:sp>
        <p:nvSpPr>
          <p:cNvPr id="10" name="object 20">
            <a:extLst>
              <a:ext uri="{FF2B5EF4-FFF2-40B4-BE49-F238E27FC236}">
                <a16:creationId xmlns:a16="http://schemas.microsoft.com/office/drawing/2014/main" id="{54FB5907-66CB-CCE6-AF75-E4128B208469}"/>
              </a:ext>
            </a:extLst>
          </p:cNvPr>
          <p:cNvSpPr txBox="1"/>
          <p:nvPr/>
        </p:nvSpPr>
        <p:spPr>
          <a:xfrm>
            <a:off x="354299" y="9106919"/>
            <a:ext cx="13196315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720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400" spc="-10" dirty="0" err="1">
                <a:solidFill>
                  <a:srgbClr val="FFFFFF"/>
                </a:solidFill>
                <a:cs typeface="Source Sans Pro Light"/>
              </a:rPr>
              <a:t>Chương</a:t>
            </a:r>
            <a:r>
              <a:rPr lang="en-US" sz="4400" spc="-10" dirty="0">
                <a:solidFill>
                  <a:srgbClr val="FFFFFF"/>
                </a:solidFill>
                <a:cs typeface="Source Sans Pro Light"/>
              </a:rPr>
              <a:t>  2.  BÀI  TOÁN  VÀ  PHƯƠNG  PHÁP  TÌM  KIẾM  LỜI  GIẢI</a:t>
            </a:r>
            <a:endParaRPr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6956" y="1460500"/>
            <a:ext cx="16916400" cy="60962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 algn="just">
              <a:lnSpc>
                <a:spcPct val="130000"/>
              </a:lnSpc>
            </a:pPr>
            <a:r>
              <a:rPr lang="vi-VN" sz="4400" spc="-5" dirty="0">
                <a:cs typeface="Source Sans Pro Light"/>
              </a:rPr>
              <a:t>Để  thiết  kế  giải  thuật  chung  giải  các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bài  toán  này,  chúng  ta  nên  phát  biểu  bài  toán  theo  dạng  5  thành  phần:  </a:t>
            </a:r>
            <a:endParaRPr lang="en-US" sz="44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bài  toán,</a:t>
            </a:r>
            <a:r>
              <a:rPr lang="en-US" sz="4400" spc="-5" dirty="0">
                <a:cs typeface="Source Sans Pro Light"/>
              </a:rPr>
              <a:t>  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T</a:t>
            </a:r>
            <a:r>
              <a:rPr lang="vi-VN" sz="4400" spc="-5" dirty="0">
                <a:cs typeface="Source Sans Pro Light"/>
              </a:rPr>
              <a:t>rạng  thái  đầu,  </a:t>
            </a:r>
            <a:endParaRPr lang="en-US" sz="44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T</a:t>
            </a:r>
            <a:r>
              <a:rPr lang="vi-VN" sz="4400" spc="-5" dirty="0">
                <a:cs typeface="Source Sans Pro Light"/>
              </a:rPr>
              <a:t>rạng  thái  đích,  </a:t>
            </a:r>
            <a:endParaRPr lang="en-US" sz="44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C</a:t>
            </a:r>
            <a:r>
              <a:rPr lang="vi-VN" sz="4400" spc="-5" dirty="0">
                <a:cs typeface="Source Sans Pro Light"/>
              </a:rPr>
              <a:t>ác  phép  chuyển  trạng  thái,  </a:t>
            </a:r>
            <a:endParaRPr lang="en-US" sz="44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L</a:t>
            </a:r>
            <a:r>
              <a:rPr lang="vi-VN" sz="4400" spc="-5" dirty="0">
                <a:cs typeface="Source Sans Pro Light"/>
              </a:rPr>
              <a:t>ược  đồ  chi  phí  các  phép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chuyển  trạng  thái  (chi  phí)</a:t>
            </a:r>
            <a:endParaRPr lang="vi-VN" sz="4000" spc="-5" dirty="0"/>
          </a:p>
        </p:txBody>
      </p:sp>
    </p:spTree>
    <p:extLst>
      <p:ext uri="{BB962C8B-B14F-4D97-AF65-F5344CB8AC3E}">
        <p14:creationId xmlns:p14="http://schemas.microsoft.com/office/powerpoint/2010/main" val="541446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EE0E072A-E5A0-78A4-B7F0-5D259C029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893143"/>
              </p:ext>
            </p:extLst>
          </p:nvPr>
        </p:nvGraphicFramePr>
        <p:xfrm>
          <a:off x="798512" y="2372112"/>
          <a:ext cx="11049000" cy="573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44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4323556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36015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{G,H,I,J}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91105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{A,B,C,D,E,F,G}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613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{A,B,C,D,E,F,G,H}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9894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{A,B,C,D,E,F,G,H,I}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894866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{A,B,C,D,E,F,G,H,I,J}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058306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2245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B6E4-59DE-FF3C-3473-C29D5778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781" y="2179924"/>
            <a:ext cx="6242233" cy="3623975"/>
          </a:xfrm>
          <a:prstGeom prst="rect">
            <a:avLst/>
          </a:prstGeom>
        </p:spPr>
      </p:pic>
      <p:sp>
        <p:nvSpPr>
          <p:cNvPr id="5" name="object 20">
            <a:extLst>
              <a:ext uri="{FF2B5EF4-FFF2-40B4-BE49-F238E27FC236}">
                <a16:creationId xmlns:a16="http://schemas.microsoft.com/office/drawing/2014/main" id="{4D133ADF-09AE-38FB-A3AA-8E8A45D0A83C}"/>
              </a:ext>
            </a:extLst>
          </p:cNvPr>
          <p:cNvSpPr txBox="1"/>
          <p:nvPr/>
        </p:nvSpPr>
        <p:spPr>
          <a:xfrm>
            <a:off x="354299" y="9106919"/>
            <a:ext cx="12947507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003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6761956" y="9287450"/>
            <a:ext cx="11598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3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BE478-402A-7B4C-31DF-12D63879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55" y="2477298"/>
            <a:ext cx="9364593" cy="56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2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BE478-402A-7B4C-31DF-12D63879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823" y="2477298"/>
            <a:ext cx="6048625" cy="3631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7531"/>
              </p:ext>
            </p:extLst>
          </p:nvPr>
        </p:nvGraphicFramePr>
        <p:xfrm>
          <a:off x="809398" y="2381749"/>
          <a:ext cx="11049000" cy="735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{C,D,E,G}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{F}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{D,E,G,F}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{E,G,F,H}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{G,F,H}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{S,A,B,C,D,E}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00788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B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593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8285956" y="9287450"/>
            <a:ext cx="10074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4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949F4-2FBB-CC72-FCF4-C8EAF430B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8" y="2179925"/>
            <a:ext cx="6277226" cy="55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91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14304"/>
              </p:ext>
            </p:extLst>
          </p:nvPr>
        </p:nvGraphicFramePr>
        <p:xfrm>
          <a:off x="809398" y="2381749"/>
          <a:ext cx="11049000" cy="653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{G}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B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D2036-3C88-7D9F-EEF8-B9B4F521D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756" y="2152803"/>
            <a:ext cx="4140001" cy="36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8285956" y="9287450"/>
            <a:ext cx="10074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5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341BB-7CBA-D2EB-58C0-6437F5E82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73" y="2426597"/>
            <a:ext cx="7593520" cy="32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8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84373"/>
              </p:ext>
            </p:extLst>
          </p:nvPr>
        </p:nvGraphicFramePr>
        <p:xfrm>
          <a:off x="809398" y="2381749"/>
          <a:ext cx="11049000" cy="653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{G}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B46181-3C23-B912-830E-0B93EA697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783" y="2426597"/>
            <a:ext cx="5723409" cy="24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0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8285956" y="9287450"/>
            <a:ext cx="10074310" cy="669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A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36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6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E6D9E-E89D-487E-1076-8450C70F2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76" y="2262017"/>
            <a:ext cx="9735380" cy="49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4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550820"/>
              </p:ext>
            </p:extLst>
          </p:nvPr>
        </p:nvGraphicFramePr>
        <p:xfrm>
          <a:off x="809398" y="2146301"/>
          <a:ext cx="11049000" cy="8547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777009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{D,H,I,E,F}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{G}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{A,B,C,D,H,I,E}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3950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{J,K}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{G,J,K}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{A,B,C,D,H,I,E,F}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76011"/>
                  </a:ext>
                </a:extLst>
              </a:tr>
              <a:tr h="777009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00830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11858398" y="9824650"/>
            <a:ext cx="7151914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EB71F-3812-1C02-9173-91F9EDFEE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560" y="2193849"/>
            <a:ext cx="6453396" cy="3313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7556" y="4730835"/>
            <a:ext cx="5105400" cy="48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9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7691763" y="3060700"/>
            <a:ext cx="10881193" cy="4990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Nguyên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tắc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của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BFS: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Tìm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biên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các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kề</a:t>
            </a:r>
            <a:endParaRPr lang="en-US" sz="3600" i="1" spc="-5" dirty="0">
              <a:solidFill>
                <a:srgbClr val="0070C0"/>
              </a:solidFill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Lấy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của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OPEN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ra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khỏi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Queue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Đưa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cuối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OPEN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Không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đưa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đã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duyệt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/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hoặc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đã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có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Queue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Khi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thêm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dựa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theo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thứ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tự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alphaB</a:t>
            </a:r>
            <a:endParaRPr lang="vi-VN" sz="36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9229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029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6406" y="1149485"/>
            <a:ext cx="12405192" cy="8737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b="0" i="0" dirty="0">
                <a:solidFill>
                  <a:srgbClr val="374151"/>
                </a:solidFill>
                <a:effectLst/>
                <a:latin typeface="Be Vietnam Pro" pitchFamily="2" charset="77"/>
              </a:rPr>
              <a:t>Bài  toán  đổ  dầu  có  nguồn  gốc  từ  bài  toán  “Die  Hard  3  Puzzle”,  xuất  hiện  trong  bộ  phim  "Die  Hard  with  a  Vengeance"  năm  1995.  Trong  bài  toán  này,  nhân  vật  chính  phải  sử  dụng  hai  thùng  có  dung  tích  3  gallon  và  5  gallon  để  đổ  được  chính  xác  4  gallon  dầu.  Bài  toán  này  đã  tạo  ra  sự  quan  tâm  và  thách  thức  về  khả  năng  tư  duy  tìm  kiếm  và  giải  quyết  vấn  đề.</a:t>
            </a:r>
            <a:endParaRPr lang="vi-VN" sz="4400" spc="-5" dirty="0">
              <a:latin typeface="Be Vietnam Pro" pitchFamily="2" charset="77"/>
              <a:cs typeface="Source Sans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7C0B3-B6DC-72B9-C547-14A12127285C}"/>
              </a:ext>
            </a:extLst>
          </p:cNvPr>
          <p:cNvSpPr txBox="1"/>
          <p:nvPr/>
        </p:nvSpPr>
        <p:spPr>
          <a:xfrm>
            <a:off x="7239002" y="9818857"/>
            <a:ext cx="95055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hlinkClick r:id="rId3"/>
              </a:rPr>
              <a:t>diehard.htm  (tamu.edu)</a:t>
            </a:r>
            <a:endParaRPr lang="en-VN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EC1C1F-BC8D-5364-9023-A7772C7D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556" y="1509905"/>
            <a:ext cx="4153174" cy="340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4FF99D-ECE1-AEC2-F2F3-350F1F1B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005" y="5317013"/>
            <a:ext cx="3429351" cy="49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08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655" y="2125681"/>
            <a:ext cx="7162800" cy="425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655" y="5771809"/>
            <a:ext cx="5105400" cy="4837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32DC2-8C90-C8EE-BD9A-13085C2EC6EA}"/>
              </a:ext>
            </a:extLst>
          </p:cNvPr>
          <p:cNvSpPr txBox="1"/>
          <p:nvPr/>
        </p:nvSpPr>
        <p:spPr>
          <a:xfrm>
            <a:off x="639945" y="2210346"/>
            <a:ext cx="835449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3600" dirty="0">
                <a:effectLst/>
                <a:latin typeface="Monaco" pitchFamily="2" charset="77"/>
              </a:rPr>
              <a:t>10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</a:t>
            </a:r>
            <a:r>
              <a:rPr lang="en-VN" sz="3600" dirty="0">
                <a:effectLst/>
                <a:latin typeface="Monaco" pitchFamily="2" charset="77"/>
              </a:rPr>
              <a:t>  1  1  1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0  0  0  0  0  0</a:t>
            </a:r>
          </a:p>
          <a:p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</a:t>
            </a:r>
            <a:r>
              <a:rPr lang="en-VN" sz="3600" dirty="0">
                <a:effectLst/>
                <a:latin typeface="Monaco" pitchFamily="2" charset="77"/>
              </a:rPr>
              <a:t>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</a:t>
            </a:r>
          </a:p>
          <a:p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</a:t>
            </a:r>
            <a:r>
              <a:rPr lang="en-VN" sz="3600" dirty="0">
                <a:effectLst/>
                <a:latin typeface="Monaco" pitchFamily="2" charset="77"/>
              </a:rPr>
              <a:t>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</a:t>
            </a:r>
          </a:p>
          <a:p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0  0  0  0  0  0  0  0  0 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</a:t>
            </a:r>
            <a:r>
              <a:rPr lang="en-VN" sz="3600" dirty="0">
                <a:effectLst/>
                <a:latin typeface="Monaco" pitchFamily="2" charset="77"/>
              </a:rPr>
              <a:t>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</a:t>
            </a:r>
            <a:r>
              <a:rPr lang="en-VN" sz="3600" dirty="0">
                <a:effectLst/>
                <a:latin typeface="Monaco" pitchFamily="2" charset="77"/>
              </a:rPr>
              <a:t>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</a:t>
            </a:r>
            <a:r>
              <a:rPr lang="en-VN" sz="3600" dirty="0">
                <a:effectLst/>
                <a:latin typeface="Monaco" pitchFamily="2" charset="77"/>
              </a:rPr>
              <a:t>  1  1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0  0  0  0  0  0  0</a:t>
            </a:r>
          </a:p>
          <a:p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</a:t>
            </a:r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0  0  0  0  0  0  0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0  0  0  0  </a:t>
            </a:r>
            <a:r>
              <a:rPr lang="en-VN" sz="3600" dirty="0">
                <a:effectLst/>
                <a:latin typeface="Monaco" pitchFamily="2" charset="77"/>
              </a:rPr>
              <a:t>1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  0  0  0  0  0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0  0  0  0  </a:t>
            </a:r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bg1">
                    <a:lumMod val="65000"/>
                  </a:schemeClr>
                </a:solidFill>
                <a:effectLst/>
                <a:latin typeface="Monaco" pitchFamily="2" charset="77"/>
              </a:rPr>
              <a:t>0  0  0  0  0</a:t>
            </a:r>
          </a:p>
          <a:p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0  0  0  0  0  </a:t>
            </a:r>
            <a:r>
              <a:rPr lang="en-VN" sz="3600" dirty="0">
                <a:effectLst/>
                <a:latin typeface="Monaco" pitchFamily="2" charset="77"/>
              </a:rPr>
              <a:t>1  </a:t>
            </a:r>
            <a:r>
              <a:rPr lang="en-VN" sz="3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aco" pitchFamily="2" charset="77"/>
              </a:rPr>
              <a:t>0  0  0  0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1BAFCD1-0BC5-D3F9-FC11-2ECC55C73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49335"/>
              </p:ext>
            </p:extLst>
          </p:nvPr>
        </p:nvGraphicFramePr>
        <p:xfrm>
          <a:off x="662631" y="8396655"/>
          <a:ext cx="7973497" cy="51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8808">
                  <a:extLst>
                    <a:ext uri="{9D8B030D-6E8A-4147-A177-3AD203B41FA5}">
                      <a16:colId xmlns:a16="http://schemas.microsoft.com/office/drawing/2014/main" val="3787605706"/>
                    </a:ext>
                  </a:extLst>
                </a:gridCol>
                <a:gridCol w="776848">
                  <a:extLst>
                    <a:ext uri="{9D8B030D-6E8A-4147-A177-3AD203B41FA5}">
                      <a16:colId xmlns:a16="http://schemas.microsoft.com/office/drawing/2014/main" val="1217212502"/>
                    </a:ext>
                  </a:extLst>
                </a:gridCol>
                <a:gridCol w="776848">
                  <a:extLst>
                    <a:ext uri="{9D8B030D-6E8A-4147-A177-3AD203B41FA5}">
                      <a16:colId xmlns:a16="http://schemas.microsoft.com/office/drawing/2014/main" val="35982025"/>
                    </a:ext>
                  </a:extLst>
                </a:gridCol>
                <a:gridCol w="854533">
                  <a:extLst>
                    <a:ext uri="{9D8B030D-6E8A-4147-A177-3AD203B41FA5}">
                      <a16:colId xmlns:a16="http://schemas.microsoft.com/office/drawing/2014/main" val="4077292705"/>
                    </a:ext>
                  </a:extLst>
                </a:gridCol>
                <a:gridCol w="854533">
                  <a:extLst>
                    <a:ext uri="{9D8B030D-6E8A-4147-A177-3AD203B41FA5}">
                      <a16:colId xmlns:a16="http://schemas.microsoft.com/office/drawing/2014/main" val="2286182882"/>
                    </a:ext>
                  </a:extLst>
                </a:gridCol>
                <a:gridCol w="776848">
                  <a:extLst>
                    <a:ext uri="{9D8B030D-6E8A-4147-A177-3AD203B41FA5}">
                      <a16:colId xmlns:a16="http://schemas.microsoft.com/office/drawing/2014/main" val="3759968719"/>
                    </a:ext>
                  </a:extLst>
                </a:gridCol>
                <a:gridCol w="822878">
                  <a:extLst>
                    <a:ext uri="{9D8B030D-6E8A-4147-A177-3AD203B41FA5}">
                      <a16:colId xmlns:a16="http://schemas.microsoft.com/office/drawing/2014/main" val="27283767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24745817"/>
                    </a:ext>
                  </a:extLst>
                </a:gridCol>
                <a:gridCol w="748635">
                  <a:extLst>
                    <a:ext uri="{9D8B030D-6E8A-4147-A177-3AD203B41FA5}">
                      <a16:colId xmlns:a16="http://schemas.microsoft.com/office/drawing/2014/main" val="2017538776"/>
                    </a:ext>
                  </a:extLst>
                </a:gridCol>
                <a:gridCol w="699166">
                  <a:extLst>
                    <a:ext uri="{9D8B030D-6E8A-4147-A177-3AD203B41FA5}">
                      <a16:colId xmlns:a16="http://schemas.microsoft.com/office/drawing/2014/main" val="3741913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164426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7D4E0E0-C90B-B73E-3A35-7F2FA393C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34617"/>
              </p:ext>
            </p:extLst>
          </p:nvPr>
        </p:nvGraphicFramePr>
        <p:xfrm>
          <a:off x="8765520" y="2754742"/>
          <a:ext cx="533722" cy="56457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3722">
                  <a:extLst>
                    <a:ext uri="{9D8B030D-6E8A-4147-A177-3AD203B41FA5}">
                      <a16:colId xmlns:a16="http://schemas.microsoft.com/office/drawing/2014/main" val="3750658624"/>
                    </a:ext>
                  </a:extLst>
                </a:gridCol>
              </a:tblGrid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13908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24546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605681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068114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098831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13928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36948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517153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497187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algn="ctr"/>
                      <a:r>
                        <a:rPr lang="en-VN" b="1" dirty="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84466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EDB811C-6809-2C57-029C-8EA79B66B715}"/>
              </a:ext>
            </a:extLst>
          </p:cNvPr>
          <p:cNvSpPr txBox="1"/>
          <p:nvPr/>
        </p:nvSpPr>
        <p:spPr>
          <a:xfrm>
            <a:off x="673264" y="9069992"/>
            <a:ext cx="80922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3200" dirty="0"/>
              <a:t>Nhap dinh bat dau: 0</a:t>
            </a:r>
          </a:p>
          <a:p>
            <a:r>
              <a:rPr lang="en-VN" sz="3200" dirty="0"/>
              <a:t>Nhap dinh ket thuc: 6</a:t>
            </a:r>
          </a:p>
          <a:p>
            <a:r>
              <a:rPr lang="en-VN" sz="3200" dirty="0"/>
              <a:t>Duong di tu 0 den 6: 0 2 6</a:t>
            </a:r>
          </a:p>
        </p:txBody>
      </p:sp>
    </p:spTree>
    <p:extLst>
      <p:ext uri="{BB962C8B-B14F-4D97-AF65-F5344CB8AC3E}">
        <p14:creationId xmlns:p14="http://schemas.microsoft.com/office/powerpoint/2010/main" val="691104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-1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While(Open  !=  ){					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n  =  Retrieve(Open);		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If(n==g)  Return  TRUE;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Open  =  Open    (n);	</a:t>
            </a: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solidFill>
                <a:schemeClr val="tx1">
                  <a:lumMod val="50000"/>
                  <a:lumOff val="50000"/>
                </a:schemeClr>
              </a:solidFill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6924988" y="2374900"/>
            <a:ext cx="118110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dothi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//tap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cua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do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thi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visited[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//tap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da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xet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: Close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queue[</a:t>
            </a:r>
            <a:r>
              <a:rPr lang="en-US" sz="2800" b="0" dirty="0">
                <a:solidFill>
                  <a:srgbClr val="BD63C5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//hang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doi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chua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chua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xet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: Open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8C3733A2-1C0D-7CC1-34AE-55546FC8EBF4}"/>
              </a:ext>
            </a:extLst>
          </p:cNvPr>
          <p:cNvSpPr txBox="1"/>
          <p:nvPr/>
        </p:nvSpPr>
        <p:spPr>
          <a:xfrm>
            <a:off x="7556673" y="4166029"/>
            <a:ext cx="8600320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front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rear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queue[rear++] =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Them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vao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hang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doi</a:t>
            </a:r>
            <a:endParaRPr lang="en-US" sz="2800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visited[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Start da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tham</a:t>
            </a:r>
            <a:endParaRPr lang="en-US" sz="2800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parent[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parent[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-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Khoi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tao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cha co nut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goc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la -1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59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188913" y="2138380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</a:rPr>
              <a:t>Open={s};								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</a:rPr>
              <a:t>Close=</a:t>
            </a: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;	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6685756" y="2374900"/>
            <a:ext cx="12050232" cy="77687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(front &lt; rear) {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current = queue[front++];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Lay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tien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trong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hang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doi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if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(current ==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break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// Neu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tim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thay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end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thi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ket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thuc</a:t>
            </a:r>
            <a:endParaRPr lang="en-US" sz="2800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for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if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dothi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[current][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&amp;&amp; visited[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		//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ke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xet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chua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duyet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queue[rear++] =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dirty="0">
                <a:solidFill>
                  <a:srgbClr val="008000"/>
                </a:solidFill>
                <a:latin typeface="Menlo" panose="020B0609030804020204" pitchFamily="49" charset="0"/>
              </a:rPr>
              <a:t>			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Them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vao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hang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doi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visited[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dirty="0">
                <a:solidFill>
                  <a:srgbClr val="008000"/>
                </a:solidFill>
                <a:latin typeface="Menlo" panose="020B0609030804020204" pitchFamily="49" charset="0"/>
              </a:rPr>
              <a:t>			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dau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da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duyet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parent[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current;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2800" dirty="0">
                <a:solidFill>
                  <a:srgbClr val="008000"/>
                </a:solidFill>
                <a:latin typeface="Menlo" panose="020B0609030804020204" pitchFamily="49" charset="0"/>
              </a:rPr>
              <a:t>			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Luu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tru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cha la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dinh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hien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tai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}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971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rộng</a:t>
            </a:r>
            <a:r>
              <a:rPr lang="en-US" sz="4400" spc="-5" dirty="0">
                <a:cs typeface="Source Sans Pro Light"/>
              </a:rPr>
              <a:t>  (Breath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188913" y="2138380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</a:rPr>
              <a:t>Open={s};								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</a:rPr>
              <a:t>Close=</a:t>
            </a:r>
            <a:r>
              <a:rPr lang="en-US" sz="3600" spc="-5" dirty="0">
                <a:solidFill>
                  <a:schemeClr val="tx1">
                    <a:lumMod val="50000"/>
                    <a:lumOff val="50000"/>
                  </a:schemeClr>
                </a:solidFill>
                <a:cs typeface="Source Sans Pro Light"/>
                <a:sym typeface="Symbol" panose="05050102010706020507" pitchFamily="18" charset="2"/>
              </a:rPr>
              <a:t>;	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7717304" y="2374900"/>
            <a:ext cx="11018683" cy="7337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(visited[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2243138" indent="-1693863"/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Khong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tim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thay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duong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di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tu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%d den %d\n"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In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ra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duong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di bang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cach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nguoc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DS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tu</a:t>
            </a:r>
            <a:r>
              <a:rPr lang="en-US" sz="2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start</a:t>
            </a:r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path[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!= -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parent[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path[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++] =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"Duong di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tu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%d den %d: "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US" sz="2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--) 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"%d "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path[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9346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7371556" y="2236025"/>
            <a:ext cx="10881193" cy="4355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4000" i="1" spc="-5" dirty="0" err="1">
                <a:solidFill>
                  <a:srgbClr val="0070C0"/>
                </a:solidFill>
                <a:cs typeface="Source Sans Pro Light"/>
              </a:rPr>
              <a:t>Nguyên</a:t>
            </a:r>
            <a:r>
              <a:rPr lang="en-US" sz="40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000" i="1" spc="-5" dirty="0" err="1">
                <a:solidFill>
                  <a:srgbClr val="0070C0"/>
                </a:solidFill>
                <a:cs typeface="Source Sans Pro Light"/>
              </a:rPr>
              <a:t>tắc</a:t>
            </a:r>
            <a:r>
              <a:rPr lang="en-US" sz="40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000" i="1" spc="-5" dirty="0" err="1">
                <a:solidFill>
                  <a:srgbClr val="0070C0"/>
                </a:solidFill>
                <a:cs typeface="Source Sans Pro Light"/>
              </a:rPr>
              <a:t>của</a:t>
            </a:r>
            <a:r>
              <a:rPr lang="en-US" sz="4000" i="1" spc="-5" dirty="0">
                <a:solidFill>
                  <a:srgbClr val="0070C0"/>
                </a:solidFill>
                <a:cs typeface="Source Sans Pro Light"/>
              </a:rPr>
              <a:t>  DFS: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Tìm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biên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các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kề</a:t>
            </a:r>
            <a:endParaRPr lang="en-US" sz="3600" i="1" spc="-5" dirty="0">
              <a:solidFill>
                <a:srgbClr val="0070C0"/>
              </a:solidFill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Lấy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của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OPEN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ra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khỏi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Queue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Chèn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1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OPEN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Không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đưa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nút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đã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duyệt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/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hoặc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đã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có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vào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Queue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Khi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thêm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dựa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theo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thứ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tự</a:t>
            </a:r>
            <a:r>
              <a:rPr lang="en-US" sz="36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i="1" spc="-5" dirty="0" err="1">
                <a:solidFill>
                  <a:srgbClr val="0070C0"/>
                </a:solidFill>
                <a:cs typeface="Source Sans Pro Light"/>
              </a:rPr>
              <a:t>alphaB</a:t>
            </a:r>
            <a:endParaRPr lang="vi-VN" sz="36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0497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69" y="2419035"/>
            <a:ext cx="9617110" cy="5711310"/>
          </a:xfrm>
          <a:prstGeom prst="rect">
            <a:avLst/>
          </a:prstGeom>
        </p:spPr>
      </p:pic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466556" y="9287450"/>
            <a:ext cx="128937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328D5BB9-51A9-DF02-EB8C-3E8963ACB7D2}"/>
              </a:ext>
            </a:extLst>
          </p:cNvPr>
          <p:cNvSpPr txBox="1"/>
          <p:nvPr/>
        </p:nvSpPr>
        <p:spPr>
          <a:xfrm>
            <a:off x="12705556" y="8016280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1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0110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8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8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90CFE-4D8A-82DF-F77A-665CB19EA1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956" y="2083530"/>
            <a:ext cx="7162800" cy="4253770"/>
          </a:xfrm>
          <a:prstGeom prst="rect">
            <a:avLst/>
          </a:prstGeom>
        </p:spPr>
      </p:pic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EE0E072A-E5A0-78A4-B7F0-5D259C029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206279"/>
              </p:ext>
            </p:extLst>
          </p:nvPr>
        </p:nvGraphicFramePr>
        <p:xfrm>
          <a:off x="437356" y="2317975"/>
          <a:ext cx="11277600" cy="8375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41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795137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30922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761402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91105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613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37434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99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356" y="5855653"/>
            <a:ext cx="5105400" cy="4837747"/>
          </a:xfrm>
          <a:prstGeom prst="rect">
            <a:avLst/>
          </a:prstGeom>
        </p:spPr>
      </p:pic>
      <p:sp>
        <p:nvSpPr>
          <p:cNvPr id="11" name="object 20">
            <a:extLst>
              <a:ext uri="{FF2B5EF4-FFF2-40B4-BE49-F238E27FC236}">
                <a16:creationId xmlns:a16="http://schemas.microsoft.com/office/drawing/2014/main" id="{CD5AB264-7244-4CF6-7A36-7B863C1DF120}"/>
              </a:ext>
            </a:extLst>
          </p:cNvPr>
          <p:cNvSpPr txBox="1"/>
          <p:nvPr/>
        </p:nvSpPr>
        <p:spPr>
          <a:xfrm>
            <a:off x="4933156" y="9842500"/>
            <a:ext cx="6723856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C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483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009356" y="9287450"/>
            <a:ext cx="133509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B220B-9AB0-1D1A-B2CA-96241D325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56" y="2214396"/>
            <a:ext cx="8971757" cy="5206672"/>
          </a:xfrm>
          <a:prstGeom prst="rect">
            <a:avLst/>
          </a:prstGeom>
        </p:spPr>
      </p:pic>
      <p:sp>
        <p:nvSpPr>
          <p:cNvPr id="11" name="object 20">
            <a:extLst>
              <a:ext uri="{FF2B5EF4-FFF2-40B4-BE49-F238E27FC236}">
                <a16:creationId xmlns:a16="http://schemas.microsoft.com/office/drawing/2014/main" id="{0551B704-FAEF-6868-D4E5-62B10A68FF66}"/>
              </a:ext>
            </a:extLst>
          </p:cNvPr>
          <p:cNvSpPr txBox="1"/>
          <p:nvPr/>
        </p:nvSpPr>
        <p:spPr>
          <a:xfrm>
            <a:off x="12705556" y="8016280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2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9568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55653"/>
            <a:ext cx="5105400" cy="483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B6E4-59DE-FF3C-3473-C29D5778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637" y="2179925"/>
            <a:ext cx="6331377" cy="3675728"/>
          </a:xfrm>
          <a:prstGeom prst="rect">
            <a:avLst/>
          </a:prstGeom>
        </p:spPr>
      </p:pic>
      <p:sp>
        <p:nvSpPr>
          <p:cNvPr id="10" name="object 20">
            <a:extLst>
              <a:ext uri="{FF2B5EF4-FFF2-40B4-BE49-F238E27FC236}">
                <a16:creationId xmlns:a16="http://schemas.microsoft.com/office/drawing/2014/main" id="{54FB5907-66CB-CCE6-AF75-E4128B208469}"/>
              </a:ext>
            </a:extLst>
          </p:cNvPr>
          <p:cNvSpPr txBox="1"/>
          <p:nvPr/>
        </p:nvSpPr>
        <p:spPr>
          <a:xfrm>
            <a:off x="471940" y="8755558"/>
            <a:ext cx="12919415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1271814-AAE8-1424-468B-3E05111FE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47127"/>
              </p:ext>
            </p:extLst>
          </p:nvPr>
        </p:nvGraphicFramePr>
        <p:xfrm>
          <a:off x="437356" y="2317975"/>
          <a:ext cx="11277600" cy="5329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41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795137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30922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761402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065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D323C-4DB9-5209-B32B-D4269FAE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B6E4-59DE-FF3C-3473-C29D5778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781" y="2179924"/>
            <a:ext cx="6242233" cy="3623975"/>
          </a:xfrm>
          <a:prstGeom prst="rect">
            <a:avLst/>
          </a:prstGeom>
        </p:spPr>
      </p:pic>
      <p:sp>
        <p:nvSpPr>
          <p:cNvPr id="5" name="object 20">
            <a:extLst>
              <a:ext uri="{FF2B5EF4-FFF2-40B4-BE49-F238E27FC236}">
                <a16:creationId xmlns:a16="http://schemas.microsoft.com/office/drawing/2014/main" id="{4D133ADF-09AE-38FB-A3AA-8E8A45D0A83C}"/>
              </a:ext>
            </a:extLst>
          </p:cNvPr>
          <p:cNvSpPr txBox="1"/>
          <p:nvPr/>
        </p:nvSpPr>
        <p:spPr>
          <a:xfrm>
            <a:off x="323568" y="8753744"/>
            <a:ext cx="13448787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=  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g=U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4D2B06A1-96CA-6703-ECAA-D12D628C6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15723"/>
              </p:ext>
            </p:extLst>
          </p:nvPr>
        </p:nvGraphicFramePr>
        <p:xfrm>
          <a:off x="437356" y="2317975"/>
          <a:ext cx="11277600" cy="5329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41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795137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30922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761402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1288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6133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{F,G}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37434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{A,B,E,H,I,F,J,C,G}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9980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{A,B,E,H,I,F,J,C,G,D}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34401"/>
                  </a:ext>
                </a:extLst>
              </a:tr>
              <a:tr h="761402"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9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44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3471992" cy="25824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bài  toán:    Gọi  số  nước  có  trong  3  can  lần  lượt  là  a,  b,  c  (a  ≤  3,  b  ≤  5,  c  ≤  9  là  trạng  thái  của  bài  toán)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2457C5-0E2F-2321-077C-B97EED7D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729" y="1964031"/>
            <a:ext cx="6477702" cy="3410609"/>
          </a:xfrm>
          <a:prstGeom prst="rect">
            <a:avLst/>
          </a:prstGeom>
        </p:spPr>
      </p:pic>
      <p:sp>
        <p:nvSpPr>
          <p:cNvPr id="18" name="object 20">
            <a:extLst>
              <a:ext uri="{FF2B5EF4-FFF2-40B4-BE49-F238E27FC236}">
                <a16:creationId xmlns:a16="http://schemas.microsoft.com/office/drawing/2014/main" id="{D0F6282E-A724-9989-0E86-47EFB2C0B320}"/>
              </a:ext>
            </a:extLst>
          </p:cNvPr>
          <p:cNvSpPr txBox="1"/>
          <p:nvPr/>
        </p:nvSpPr>
        <p:spPr>
          <a:xfrm>
            <a:off x="1024242" y="4032878"/>
            <a:ext cx="17028773" cy="6103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đầu</a:t>
            </a:r>
            <a:r>
              <a:rPr lang="en-US" sz="4400" spc="-5" dirty="0">
                <a:cs typeface="Source Sans Pro Light"/>
              </a:rPr>
              <a:t>:  </a:t>
            </a:r>
            <a:r>
              <a:rPr lang="vi-VN" sz="4400" spc="-5" dirty="0">
                <a:cs typeface="Source Sans Pro Light"/>
              </a:rPr>
              <a:t>  (0,  0,  0)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đích</a:t>
            </a:r>
            <a:r>
              <a:rPr lang="en-US" sz="4400" spc="-5" dirty="0">
                <a:cs typeface="Source Sans Pro Light"/>
              </a:rPr>
              <a:t>:  (0,  0,  7)</a:t>
            </a:r>
            <a:endParaRPr lang="vi-VN" sz="4400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Các  phép  chuyển  trạng  thái</a:t>
            </a:r>
            <a:r>
              <a:rPr lang="en-US" sz="4400" spc="-5" dirty="0">
                <a:cs typeface="Source Sans Pro Light"/>
              </a:rPr>
              <a:t>:  </a:t>
            </a:r>
            <a:r>
              <a:rPr lang="vi-VN" sz="4400" spc="-5" dirty="0">
                <a:cs typeface="Source Sans Pro Light"/>
              </a:rPr>
              <a:t>từ  trạng  thái  (a,b,c)  có  thể  chuyển  sang  trạng  thái  (x,y,z)  thông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qua  các  thao  tác  như  làm  rỗng  1  can,  chuyển  từ  can  này  sang  can  kia  đến  khi  hết  nước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ở  can  nguồn  hoặc  can  đích  bị  đầy.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Lược  đồ  chi  phí  các  phép  chuyển  trạng  thái  (chi  phí)</a:t>
            </a:r>
            <a:r>
              <a:rPr lang="en-US" sz="4400" spc="-5" dirty="0">
                <a:cs typeface="Source Sans Pro Light"/>
              </a:rPr>
              <a:t>:  1</a:t>
            </a:r>
            <a:endParaRPr lang="vi-VN" sz="44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883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923756" y="9287450"/>
            <a:ext cx="124365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3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BE478-402A-7B4C-31DF-12D63879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55" y="2477298"/>
            <a:ext cx="9364593" cy="56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7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BE478-402A-7B4C-31DF-12D63879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823" y="2477298"/>
            <a:ext cx="6048625" cy="3631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508883"/>
              </p:ext>
            </p:extLst>
          </p:nvPr>
        </p:nvGraphicFramePr>
        <p:xfrm>
          <a:off x="809398" y="2381749"/>
          <a:ext cx="11049000" cy="653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{D,E,B,C}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{H,E,B,C}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{S,A,D,H}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{S,A,D,H,E}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sym typeface="Symbol" panose="05050102010706020507" pitchFamily="18" charset="2"/>
                        </a:rPr>
                        <a:t>TRUE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00788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757564" y="9561063"/>
            <a:ext cx="11091876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E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1581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847556" y="9287450"/>
            <a:ext cx="125127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4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949F4-2FBB-CC72-FCF4-C8EAF430B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8" y="2179925"/>
            <a:ext cx="6277226" cy="55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80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520746"/>
              </p:ext>
            </p:extLst>
          </p:nvPr>
        </p:nvGraphicFramePr>
        <p:xfrm>
          <a:off x="809398" y="2381749"/>
          <a:ext cx="11049000" cy="490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D2036-3C88-7D9F-EEF8-B9B4F521D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756" y="2152803"/>
            <a:ext cx="4140001" cy="36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4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999956" y="9287450"/>
            <a:ext cx="12360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S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5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341BB-7CBA-D2EB-58C0-6437F5E82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73" y="2426597"/>
            <a:ext cx="7593520" cy="32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40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614" y="5870842"/>
            <a:ext cx="5105400" cy="483774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25121"/>
              </p:ext>
            </p:extLst>
          </p:nvPr>
        </p:nvGraphicFramePr>
        <p:xfrm>
          <a:off x="809398" y="2381749"/>
          <a:ext cx="11049000" cy="5717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816741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{B,C,D,G}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{C,D,G,B}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{D,G,B}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{S,A,C,D}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8167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437356" y="9794718"/>
            <a:ext cx="11277600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S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B46181-3C23-B912-830E-0B93EA697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783" y="2426597"/>
            <a:ext cx="5723409" cy="24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58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7528392" cy="7150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Begin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Open={s};								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Close=</a:t>
            </a: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;				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While(Open  !=  ){			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n  =  Retrieve(Open);	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If(n==g)  Return  TRUE;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Open  =  Open    (n);	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Symbol" panose="05050102010706020507" pitchFamily="18" charset="2"/>
            </a:endParaRPr>
          </a:p>
          <a:p>
            <a:pPr marL="1840865" marR="5080" lvl="4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Close  =  Close    {n}</a:t>
            </a:r>
          </a:p>
          <a:p>
            <a:pPr marL="926465" marR="5080" lvl="2" algn="just">
              <a:lnSpc>
                <a:spcPct val="130000"/>
              </a:lnSpc>
            </a:pPr>
            <a:r>
              <a:rPr lang="en-US" sz="3600" spc="-5" dirty="0">
                <a:cs typeface="Source Sans Pro Light"/>
                <a:sym typeface="Symbol" panose="05050102010706020507" pitchFamily="18" charset="2"/>
              </a:rPr>
              <a:t>}</a:t>
            </a:r>
            <a:endParaRPr lang="en-US" sz="3600" spc="-5" dirty="0">
              <a:cs typeface="Source Sans Pro Light"/>
            </a:endParaRPr>
          </a:p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End;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5999956" y="9287450"/>
            <a:ext cx="12360310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r">
              <a:lnSpc>
                <a:spcPct val="130000"/>
              </a:lnSpc>
            </a:pP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A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bắt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đầu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		G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là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đỉnh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4400" i="1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i="1" spc="-5" dirty="0" err="1">
                <a:solidFill>
                  <a:srgbClr val="0070C0"/>
                </a:solidFill>
                <a:cs typeface="Source Sans Pro Light"/>
              </a:rPr>
              <a:t>thúc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67279FE-A978-3319-2E61-628FAC4A8DE6}"/>
              </a:ext>
            </a:extLst>
          </p:cNvPr>
          <p:cNvSpPr txBox="1"/>
          <p:nvPr/>
        </p:nvSpPr>
        <p:spPr>
          <a:xfrm>
            <a:off x="12324556" y="7866469"/>
            <a:ext cx="2342268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30000"/>
              </a:lnSpc>
            </a:pP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Ví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4400" spc="-5" dirty="0" err="1">
                <a:solidFill>
                  <a:srgbClr val="0070C0"/>
                </a:solidFill>
                <a:cs typeface="Source Sans Pro Light"/>
              </a:rPr>
              <a:t>dụ</a:t>
            </a:r>
            <a:r>
              <a:rPr lang="en-US" sz="4400" spc="-5" dirty="0">
                <a:solidFill>
                  <a:srgbClr val="0070C0"/>
                </a:solidFill>
                <a:cs typeface="Source Sans Pro Light"/>
              </a:rPr>
              <a:t>  6</a:t>
            </a:r>
            <a:endParaRPr lang="vi-VN" sz="4400" i="1" spc="-5" dirty="0">
              <a:solidFill>
                <a:srgbClr val="0070C0"/>
              </a:solidFill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E6D9E-E89D-487E-1076-8450C70F2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76" y="2262017"/>
            <a:ext cx="9735380" cy="49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8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 err="1">
                <a:cs typeface="Source Sans Pro Light"/>
              </a:rPr>
              <a:t>Tìm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kiếm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theo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chiều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sâu</a:t>
            </a:r>
            <a:r>
              <a:rPr lang="en-US" sz="4400" spc="-5" dirty="0">
                <a:cs typeface="Source Sans Pro Light"/>
              </a:rPr>
              <a:t>  (Depth  First  Search)</a:t>
            </a:r>
            <a:endParaRPr lang="vi-VN" sz="4400" spc="-5" dirty="0">
              <a:cs typeface="Source Sans Pro Light"/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D0F6E34-FADE-A5E7-6733-BBFDCD41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372198"/>
              </p:ext>
            </p:extLst>
          </p:nvPr>
        </p:nvGraphicFramePr>
        <p:xfrm>
          <a:off x="809398" y="2146301"/>
          <a:ext cx="11049000" cy="8547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358">
                  <a:extLst>
                    <a:ext uri="{9D8B030D-6E8A-4147-A177-3AD203B41FA5}">
                      <a16:colId xmlns:a16="http://schemas.microsoft.com/office/drawing/2014/main" val="1896540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000265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32802750"/>
                    </a:ext>
                  </a:extLst>
                </a:gridCol>
                <a:gridCol w="2343944">
                  <a:extLst>
                    <a:ext uri="{9D8B030D-6E8A-4147-A177-3AD203B41FA5}">
                      <a16:colId xmlns:a16="http://schemas.microsoft.com/office/drawing/2014/main" val="4038638008"/>
                    </a:ext>
                  </a:extLst>
                </a:gridCol>
                <a:gridCol w="3819298">
                  <a:extLst>
                    <a:ext uri="{9D8B030D-6E8A-4147-A177-3AD203B41FA5}">
                      <a16:colId xmlns:a16="http://schemas.microsoft.com/office/drawing/2014/main" val="1301903536"/>
                    </a:ext>
                  </a:extLst>
                </a:gridCol>
              </a:tblGrid>
              <a:tr h="657469">
                <a:tc>
                  <a:txBody>
                    <a:bodyPr/>
                    <a:lstStyle/>
                    <a:p>
                      <a:r>
                        <a:rPr lang="en-US" b="0" dirty="0" err="1"/>
                        <a:t>Bước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spc="-5">
                          <a:cs typeface="Source Sans Pro Light"/>
                          <a:sym typeface="Symbol" panose="05050102010706020507" pitchFamily="18" charset="2"/>
                        </a:rPr>
                        <a:t>(n)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04453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8537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{B,C,D}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056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{H,I,C,D}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4928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{I,C,D}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0152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{C,D}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56991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{E,F}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{E,F,D}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2802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{F,D}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35729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spc="-5">
                          <a:sym typeface="Symbol" panose="05050102010706020507" pitchFamily="18" charset="2"/>
                        </a:rPr>
                        <a:t>{J,K}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{J,K,D}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{A,B,H,  I,C,E,F}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395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{K,D}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{A,B,H,I,C,E,F,J}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76011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5">
                          <a:cs typeface="Source Sans Pro Light"/>
                          <a:sym typeface="Symbol" panose="05050102010706020507" pitchFamily="18" charset="2"/>
                        </a:rPr>
                        <a:t>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{A,B,H,I,C,E,F,J,K}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00830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{G}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{A,B,H,I,C,E,F,J,K,G}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314648"/>
                  </a:ext>
                </a:extLst>
              </a:tr>
              <a:tr h="657469"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45431"/>
                  </a:ext>
                </a:extLst>
              </a:tr>
            </a:tbl>
          </a:graphicData>
        </a:graphic>
      </p:graphicFrame>
      <p:sp>
        <p:nvSpPr>
          <p:cNvPr id="9" name="object 20">
            <a:extLst>
              <a:ext uri="{FF2B5EF4-FFF2-40B4-BE49-F238E27FC236}">
                <a16:creationId xmlns:a16="http://schemas.microsoft.com/office/drawing/2014/main" id="{89027329-4C23-6763-7F95-F595F9D943F3}"/>
              </a:ext>
            </a:extLst>
          </p:cNvPr>
          <p:cNvSpPr txBox="1"/>
          <p:nvPr/>
        </p:nvSpPr>
        <p:spPr>
          <a:xfrm>
            <a:off x="11858398" y="9824650"/>
            <a:ext cx="7151914" cy="814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solidFill>
                  <a:schemeClr val="bg1"/>
                </a:solidFill>
                <a:cs typeface="Source Sans Pro Light"/>
              </a:rPr>
              <a:t>A  </a:t>
            </a:r>
            <a:r>
              <a:rPr lang="en-US" sz="4400" spc="-5" dirty="0">
                <a:solidFill>
                  <a:schemeClr val="bg1"/>
                </a:solidFill>
                <a:cs typeface="Source Sans Pro Light"/>
                <a:sym typeface="Wingdings" panose="05000000000000000000" pitchFamily="2" charset="2"/>
              </a:rPr>
              <a:t>  D  G</a:t>
            </a:r>
            <a:endParaRPr lang="vi-VN" sz="4400" spc="-5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EB71F-3812-1C02-9173-91F9EDFEE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560" y="2193849"/>
            <a:ext cx="6453396" cy="3313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4E9D6-C0CD-D1E0-E139-D28E5B7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7556" y="4730835"/>
            <a:ext cx="5105400" cy="48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7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8442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>
                <a:cs typeface="Source Sans Pro Light"/>
              </a:rPr>
              <a:t>BFS</a:t>
            </a:r>
            <a:endParaRPr lang="vi-VN" sz="4400" spc="-5">
              <a:cs typeface="Source Sans Pro Light"/>
            </a:endParaRP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726A4428-B74E-F0DC-6D3E-DFECA9C8E528}"/>
              </a:ext>
            </a:extLst>
          </p:cNvPr>
          <p:cNvSpPr txBox="1"/>
          <p:nvPr/>
        </p:nvSpPr>
        <p:spPr>
          <a:xfrm>
            <a:off x="9688959" y="1171512"/>
            <a:ext cx="8442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>
                <a:cs typeface="Source Sans Pro Light"/>
              </a:rPr>
              <a:t>DFS</a:t>
            </a:r>
            <a:endParaRPr lang="vi-VN" sz="4400" spc="-5">
              <a:cs typeface="Source Sans Pro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F7A13C-5882-10E9-96DE-1DFF4F573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89" y="2603500"/>
            <a:ext cx="5487166" cy="50870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E1507D-0DC8-D6BC-1245-EACBE0288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9" y="2328543"/>
            <a:ext cx="5649113" cy="4315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6ED89-C566-E86C-795E-76264BFF506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99" y="5609438"/>
            <a:ext cx="5435121" cy="4974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A8D6D6-233C-E3F5-9B4B-A6F72D5EE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892" y="2360141"/>
            <a:ext cx="4086795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0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8442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>
                <a:cs typeface="Source Sans Pro Light"/>
              </a:rPr>
              <a:t>BFS</a:t>
            </a:r>
            <a:endParaRPr lang="vi-VN" sz="4400" spc="-5">
              <a:cs typeface="Source Sans Pro Light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6F33E8AA-DC87-6B1F-8064-DAE7E9EB3D17}"/>
              </a:ext>
            </a:extLst>
          </p:cNvPr>
          <p:cNvSpPr txBox="1"/>
          <p:nvPr/>
        </p:nvSpPr>
        <p:spPr>
          <a:xfrm>
            <a:off x="757564" y="2179925"/>
            <a:ext cx="8747592" cy="2829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>
                <a:cs typeface="Source Sans Pro Light"/>
              </a:rPr>
              <a:t>OPEN  </a:t>
            </a:r>
            <a:r>
              <a:rPr lang="en-US" sz="3600" spc="-5" dirty="0" err="1">
                <a:cs typeface="Source Sans Pro Light"/>
              </a:rPr>
              <a:t>được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tổ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chức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dạng</a:t>
            </a:r>
            <a:r>
              <a:rPr lang="en-US" sz="3600" spc="-5" dirty="0">
                <a:cs typeface="Source Sans Pro Light"/>
              </a:rPr>
              <a:t>  LIFO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Nghiệm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với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số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cung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bé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nhất</a:t>
            </a:r>
            <a:endParaRPr lang="en-US" sz="3600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Độ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phức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tạp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thời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gian</a:t>
            </a:r>
            <a:r>
              <a:rPr lang="en-US" sz="3600" spc="-5" dirty="0">
                <a:cs typeface="Source Sans Pro Light"/>
              </a:rPr>
              <a:t>:  O(b</a:t>
            </a:r>
            <a:r>
              <a:rPr lang="en-US" sz="3600" spc="-5" baseline="30000" dirty="0">
                <a:cs typeface="Source Sans Pro Light"/>
              </a:rPr>
              <a:t>d</a:t>
            </a:r>
            <a:r>
              <a:rPr lang="en-US" sz="3600" spc="-5" dirty="0">
                <a:cs typeface="Source Sans Pro Light"/>
              </a:rPr>
              <a:t>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cs typeface="Source Sans Pro Light"/>
              </a:rPr>
              <a:t>Độ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phức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tạp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không</a:t>
            </a:r>
            <a:r>
              <a:rPr lang="en-US" sz="3600" spc="-5" dirty="0">
                <a:cs typeface="Source Sans Pro Light"/>
              </a:rPr>
              <a:t>  </a:t>
            </a:r>
            <a:r>
              <a:rPr lang="en-US" sz="3600" spc="-5" dirty="0" err="1">
                <a:cs typeface="Source Sans Pro Light"/>
              </a:rPr>
              <a:t>gian</a:t>
            </a:r>
            <a:r>
              <a:rPr lang="en-US" sz="3600" spc="-5" dirty="0">
                <a:cs typeface="Source Sans Pro Light"/>
              </a:rPr>
              <a:t>:  O(b</a:t>
            </a:r>
            <a:r>
              <a:rPr lang="en-US" sz="3600" spc="-5" baseline="30000" dirty="0">
                <a:cs typeface="Source Sans Pro Light"/>
              </a:rPr>
              <a:t>d</a:t>
            </a:r>
            <a:r>
              <a:rPr lang="en-US" sz="3600" spc="-5" dirty="0">
                <a:cs typeface="Source Sans Pro Light"/>
              </a:rPr>
              <a:t>)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8C030D6-AE59-BB22-0E57-772D3895E3CD}"/>
              </a:ext>
            </a:extLst>
          </p:cNvPr>
          <p:cNvSpPr txBox="1"/>
          <p:nvPr/>
        </p:nvSpPr>
        <p:spPr>
          <a:xfrm>
            <a:off x="10262719" y="2179925"/>
            <a:ext cx="8310237" cy="2829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OPEN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được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tổ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chức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dạng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FIFO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Thường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cho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kết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quả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nhah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hơn</a:t>
            </a:r>
            <a:endParaRPr lang="en-US" sz="3600" spc="-5" dirty="0">
              <a:solidFill>
                <a:srgbClr val="0070C0"/>
              </a:solidFill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Độ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phức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tạp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thời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gian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:  O(b</a:t>
            </a:r>
            <a:r>
              <a:rPr lang="en-US" sz="3600" spc="-5" baseline="30000" dirty="0">
                <a:solidFill>
                  <a:srgbClr val="0070C0"/>
                </a:solidFill>
                <a:cs typeface="Source Sans Pro Light"/>
              </a:rPr>
              <a:t>m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Độ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phức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tạp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không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gian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:  O(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</a:rPr>
              <a:t>b.m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)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726A4428-B74E-F0DC-6D3E-DFECA9C8E528}"/>
              </a:ext>
            </a:extLst>
          </p:cNvPr>
          <p:cNvSpPr txBox="1"/>
          <p:nvPr/>
        </p:nvSpPr>
        <p:spPr>
          <a:xfrm>
            <a:off x="9688959" y="1171512"/>
            <a:ext cx="8442792" cy="814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>
                <a:cs typeface="Source Sans Pro Light"/>
              </a:rPr>
              <a:t>DFS</a:t>
            </a:r>
            <a:endParaRPr lang="vi-VN" sz="4400" spc="-5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B14B9-A39E-1331-DCDB-25A5F6BB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56" y="5372766"/>
            <a:ext cx="8318745" cy="4141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3F2EEE-6D88-815F-0F24-7033308190D6}"/>
              </a:ext>
            </a:extLst>
          </p:cNvPr>
          <p:cNvSpPr txBox="1"/>
          <p:nvPr/>
        </p:nvSpPr>
        <p:spPr>
          <a:xfrm>
            <a:off x="757564" y="9554392"/>
            <a:ext cx="17154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spc="-5" dirty="0" err="1"/>
              <a:t>Hàng</a:t>
            </a:r>
            <a:r>
              <a:rPr lang="en-US" sz="3600" spc="-5" dirty="0"/>
              <a:t>  </a:t>
            </a:r>
            <a:r>
              <a:rPr lang="en-US" sz="3600" spc="-5" dirty="0" err="1"/>
              <a:t>đợi</a:t>
            </a:r>
            <a:r>
              <a:rPr lang="en-US" sz="3600" spc="-5" dirty="0"/>
              <a:t>  </a:t>
            </a:r>
            <a:r>
              <a:rPr lang="en-US" sz="3600" spc="-5" dirty="0" err="1"/>
              <a:t>trong</a:t>
            </a:r>
            <a:r>
              <a:rPr lang="en-US" sz="3600" spc="-5" dirty="0"/>
              <a:t>  </a:t>
            </a:r>
            <a:r>
              <a:rPr lang="en-US" sz="3600" spc="-5" dirty="0" err="1"/>
              <a:t>giải</a:t>
            </a:r>
            <a:r>
              <a:rPr lang="en-US" sz="3600" spc="-5" dirty="0"/>
              <a:t>  </a:t>
            </a:r>
            <a:r>
              <a:rPr lang="en-US" sz="3600" spc="-5" dirty="0" err="1"/>
              <a:t>thuật</a:t>
            </a:r>
            <a:r>
              <a:rPr lang="en-US" sz="3600" spc="-5" dirty="0"/>
              <a:t>  BFS  </a:t>
            </a:r>
            <a:r>
              <a:rPr lang="en-US" sz="3600" spc="-5" dirty="0" err="1"/>
              <a:t>chỉ</a:t>
            </a:r>
            <a:r>
              <a:rPr lang="en-US" sz="3600" spc="-5" dirty="0"/>
              <a:t>  </a:t>
            </a:r>
            <a:r>
              <a:rPr lang="en-US" sz="3600" spc="-5" dirty="0" err="1"/>
              <a:t>chứa</a:t>
            </a:r>
            <a:r>
              <a:rPr lang="en-US" sz="3600" spc="-5" dirty="0"/>
              <a:t>  </a:t>
            </a:r>
            <a:r>
              <a:rPr lang="en-US" sz="3600" spc="-5" dirty="0" err="1"/>
              <a:t>các</a:t>
            </a:r>
            <a:r>
              <a:rPr lang="en-US" sz="3600" spc="-5" dirty="0"/>
              <a:t>  </a:t>
            </a:r>
            <a:r>
              <a:rPr lang="en-US" sz="3600" spc="-5" dirty="0" err="1"/>
              <a:t>nút</a:t>
            </a:r>
            <a:r>
              <a:rPr lang="en-US" sz="3600" spc="-5" dirty="0"/>
              <a:t>  </a:t>
            </a:r>
            <a:r>
              <a:rPr lang="en-US" sz="3600" spc="-5" dirty="0" err="1"/>
              <a:t>lá</a:t>
            </a:r>
            <a:r>
              <a:rPr lang="vi-VN" sz="3600" spc="-5" dirty="0"/>
              <a:t> ( kích  thước  là  b</a:t>
            </a:r>
            <a:r>
              <a:rPr lang="vi-VN" sz="3600" spc="-5" baseline="30000" dirty="0"/>
              <a:t>d</a:t>
            </a:r>
            <a:r>
              <a:rPr lang="vi-VN" sz="3600" spc="-5" dirty="0"/>
              <a:t>)</a:t>
            </a:r>
            <a:endParaRPr lang="en-US" sz="3600" spc="-5" dirty="0"/>
          </a:p>
        </p:txBody>
      </p:sp>
    </p:spTree>
    <p:extLst>
      <p:ext uri="{BB962C8B-B14F-4D97-AF65-F5344CB8AC3E}">
        <p14:creationId xmlns:p14="http://schemas.microsoft.com/office/powerpoint/2010/main" val="398770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5072192" cy="1542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Một  lời  giải  của  bài  toán  là  một  dãy  các  phép  chuyển  trạng  thái  từ  trạng  thái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đầu  đến  trạng  thái  đích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2457C5-0E2F-2321-077C-B97EED7D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156" y="1936091"/>
            <a:ext cx="6477702" cy="3410609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B061053-1464-DFC2-23EE-A1A5F4F18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18355"/>
              </p:ext>
            </p:extLst>
          </p:nvPr>
        </p:nvGraphicFramePr>
        <p:xfrm>
          <a:off x="1415786" y="3439656"/>
          <a:ext cx="5803372" cy="687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843">
                  <a:extLst>
                    <a:ext uri="{9D8B030D-6E8A-4147-A177-3AD203B41FA5}">
                      <a16:colId xmlns:a16="http://schemas.microsoft.com/office/drawing/2014/main" val="2155602041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2428671903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2457711132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481430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Bước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1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4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33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5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2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0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7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53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24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2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highlight>
                            <a:srgbClr val="FFFF00"/>
                          </a:highlight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096115"/>
                  </a:ext>
                </a:extLst>
              </a:tr>
            </a:tbl>
          </a:graphicData>
        </a:graphic>
      </p:graphicFrame>
      <p:sp>
        <p:nvSpPr>
          <p:cNvPr id="6" name="object 20">
            <a:extLst>
              <a:ext uri="{FF2B5EF4-FFF2-40B4-BE49-F238E27FC236}">
                <a16:creationId xmlns:a16="http://schemas.microsoft.com/office/drawing/2014/main" id="{4CA79970-0684-5BF4-5C1B-989437948DAE}"/>
              </a:ext>
            </a:extLst>
          </p:cNvPr>
          <p:cNvSpPr txBox="1"/>
          <p:nvPr/>
        </p:nvSpPr>
        <p:spPr>
          <a:xfrm>
            <a:off x="7371556" y="9661151"/>
            <a:ext cx="3657600" cy="669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Chi  </a:t>
            </a:r>
            <a:r>
              <a:rPr lang="en-US" sz="3600" spc="-5" dirty="0" err="1">
                <a:cs typeface="Source Sans Pro Light"/>
              </a:rPr>
              <a:t>phí</a:t>
            </a:r>
            <a:r>
              <a:rPr lang="en-US" sz="3600" spc="-5" dirty="0">
                <a:cs typeface="Source Sans Pro Light"/>
              </a:rPr>
              <a:t>  =  9</a:t>
            </a:r>
            <a:endParaRPr lang="vi-VN" sz="3600" spc="-5" dirty="0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E0D3A-1C4D-159E-E5D1-ACB14D2B1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3" t="12511" r="31618" b="22675"/>
          <a:stretch/>
        </p:blipFill>
        <p:spPr>
          <a:xfrm>
            <a:off x="11891504" y="5346700"/>
            <a:ext cx="6757652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18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16779322" cy="6836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Giải  thuật  tìm  kiếm  theo  chiều  sâu  ở  trên  có  ưu  điểm  là  nó  có  thể  sinh  ra  lời  giải  nhanh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chóng  mà  không  tốn  kém  bộ  nhớ.  </a:t>
            </a:r>
            <a:endParaRPr lang="en-US" sz="4000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Tuy  nhiên  nếu  không  gian  trạng  thái  của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bài  toán  là  vô  hạn  thì  rất  có  thể  nó  không  tìm  được  lời  giải  của  bài  toán  khi  hướng  tìm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vi-VN" sz="4000" spc="-5" dirty="0">
                <a:cs typeface="Source Sans Pro Light"/>
              </a:rPr>
              <a:t>kiếm  không  chứa  trạng  thái  đích.</a:t>
            </a:r>
            <a:endParaRPr lang="en-US" sz="4000" spc="-5" dirty="0">
              <a:cs typeface="Source Sans Pro Light"/>
            </a:endParaRPr>
          </a:p>
          <a:p>
            <a:pPr marL="469265" marR="5080" lvl="1" algn="just">
              <a:lnSpc>
                <a:spcPct val="130000"/>
              </a:lnSpc>
            </a:pPr>
            <a:r>
              <a:rPr lang="vi-VN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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vi-VN" sz="3600" spc="-5" dirty="0">
                <a:solidFill>
                  <a:srgbClr val="0070C0"/>
                </a:solidFill>
                <a:cs typeface="Source Sans Pro Light"/>
              </a:rPr>
              <a:t>Để  khắc  phục  nhược  điểm  này,  chúng  ta  có  thể  đặt  giới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vi-VN" sz="3600" spc="-5" dirty="0">
                <a:solidFill>
                  <a:srgbClr val="0070C0"/>
                </a:solidFill>
                <a:cs typeface="Source Sans Pro Light"/>
              </a:rPr>
              <a:t>hạn  độ  sâu  trong  giải  thuật:  nếu  độ  sâu  của  trạng  thái  đang  xét  vượt  quá  ngưỡng  nào  đó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vi-VN" sz="3600" spc="-5" dirty="0">
                <a:solidFill>
                  <a:srgbClr val="0070C0"/>
                </a:solidFill>
                <a:cs typeface="Source Sans Pro Light"/>
              </a:rPr>
              <a:t>thì  chúng  ta  không  bổ  sung  các  nút  kề  với  trạng  thái  này  nữa  mà  chuyển  sang  hướng  tìm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</a:rPr>
              <a:t>  </a:t>
            </a:r>
            <a:r>
              <a:rPr lang="vi-VN" sz="3600" spc="-5" dirty="0">
                <a:solidFill>
                  <a:srgbClr val="0070C0"/>
                </a:solidFill>
                <a:cs typeface="Source Sans Pro Light"/>
              </a:rPr>
              <a:t>kiếm  khác.</a:t>
            </a: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741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Tìm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kiếm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theo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chiều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sâu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có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giới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hạn</a:t>
            </a:r>
            <a:r>
              <a:rPr lang="en-US" sz="4000" spc="-5" dirty="0">
                <a:cs typeface="Source Sans Pro Light"/>
              </a:rPr>
              <a:t>  (Depth  Limited  Search)</a:t>
            </a:r>
            <a:endParaRPr lang="vi-VN" sz="40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1728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16779322" cy="5229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Chiến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lược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giới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hạn</a:t>
            </a:r>
            <a:endParaRPr lang="en-US" sz="4000" spc="-5" dirty="0">
              <a:cs typeface="Source Sans Pro Light"/>
            </a:endParaRP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Cố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định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một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độ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sâu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MAX,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như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các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kỳ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thủ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chơi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cờ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tính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trước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một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số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nước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nhất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định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.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Tùy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theo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cấu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hình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phần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cứng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của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máy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tính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.</a:t>
            </a:r>
          </a:p>
          <a:p>
            <a:pPr marL="1040765" marR="5080" lvl="1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Sử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dụng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Meta  Knowledge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trong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giới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hạn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độ</a:t>
            </a:r>
            <a:r>
              <a:rPr lang="en-US" sz="3600" spc="-5" dirty="0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3600" spc="-5" dirty="0" err="1">
                <a:solidFill>
                  <a:srgbClr val="0070C0"/>
                </a:solidFill>
                <a:cs typeface="Source Sans Pro Light"/>
                <a:sym typeface="Wingdings" panose="05000000000000000000" pitchFamily="2" charset="2"/>
              </a:rPr>
              <a:t>sâu</a:t>
            </a:r>
            <a:endParaRPr lang="en-US" sz="3600" spc="-5" dirty="0">
              <a:solidFill>
                <a:srgbClr val="0070C0"/>
              </a:solidFill>
              <a:cs typeface="Source Sans Pro Light"/>
              <a:sym typeface="Wingdings" panose="05000000000000000000" pitchFamily="2" charset="2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Giới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hạn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độ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sâu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cũng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đồng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nghĩa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với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việc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co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hẹp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không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gian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trạng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thái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và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nguy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cơ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dẫn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đến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mất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  </a:t>
            </a:r>
            <a:r>
              <a:rPr lang="en-US" sz="4000" spc="-5" dirty="0" err="1">
                <a:cs typeface="Source Sans Pro Light"/>
                <a:sym typeface="Wingdings" panose="05000000000000000000" pitchFamily="2" charset="2"/>
              </a:rPr>
              <a:t>nghiệm</a:t>
            </a:r>
            <a:r>
              <a:rPr lang="en-US" sz="4000" spc="-5" dirty="0">
                <a:cs typeface="Source Sans Pro Light"/>
                <a:sym typeface="Wingdings" panose="05000000000000000000" pitchFamily="2" charset="2"/>
              </a:rPr>
              <a:t>.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741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Tìm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kiếm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theo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chiều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sâu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có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giới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hạn</a:t>
            </a:r>
            <a:r>
              <a:rPr lang="en-US" sz="4000" spc="-5" dirty="0">
                <a:cs typeface="Source Sans Pro Light"/>
              </a:rPr>
              <a:t>  (Depth  Limited  Search)</a:t>
            </a:r>
            <a:endParaRPr lang="vi-VN" sz="40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597879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09968-0999-43D9-5895-9BB31B64F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22" y="2204403"/>
            <a:ext cx="12417971" cy="8171498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2CD6F9-FAAB-EBF2-2F61-7ECBAB9ACB1A}"/>
              </a:ext>
            </a:extLst>
          </p:cNvPr>
          <p:cNvSpPr/>
          <p:nvPr/>
        </p:nvSpPr>
        <p:spPr>
          <a:xfrm>
            <a:off x="-1" y="1124818"/>
            <a:ext cx="18572957" cy="1000863"/>
          </a:xfrm>
          <a:custGeom>
            <a:avLst/>
            <a:gdLst>
              <a:gd name="connsiteX0" fmla="*/ 0 w 19044896"/>
              <a:gd name="connsiteY0" fmla="*/ 0 h 814838"/>
              <a:gd name="connsiteX1" fmla="*/ 17382432 w 19044896"/>
              <a:gd name="connsiteY1" fmla="*/ 0 h 814838"/>
              <a:gd name="connsiteX2" fmla="*/ 18288000 w 19044896"/>
              <a:gd name="connsiteY2" fmla="*/ 0 h 814838"/>
              <a:gd name="connsiteX3" fmla="*/ 18726162 w 19044896"/>
              <a:gd name="connsiteY3" fmla="*/ 0 h 814838"/>
              <a:gd name="connsiteX4" fmla="*/ 19044896 w 19044896"/>
              <a:gd name="connsiteY4" fmla="*/ 407419 h 814838"/>
              <a:gd name="connsiteX5" fmla="*/ 18726162 w 19044896"/>
              <a:gd name="connsiteY5" fmla="*/ 814838 h 814838"/>
              <a:gd name="connsiteX6" fmla="*/ 18288000 w 19044896"/>
              <a:gd name="connsiteY6" fmla="*/ 814838 h 814838"/>
              <a:gd name="connsiteX7" fmla="*/ 17382432 w 19044896"/>
              <a:gd name="connsiteY7" fmla="*/ 814838 h 814838"/>
              <a:gd name="connsiteX8" fmla="*/ 0 w 19044896"/>
              <a:gd name="connsiteY8" fmla="*/ 814838 h 8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896" h="814838">
                <a:moveTo>
                  <a:pt x="0" y="0"/>
                </a:moveTo>
                <a:lnTo>
                  <a:pt x="17382432" y="0"/>
                </a:lnTo>
                <a:lnTo>
                  <a:pt x="18288000" y="0"/>
                </a:lnTo>
                <a:lnTo>
                  <a:pt x="18726162" y="0"/>
                </a:lnTo>
                <a:cubicBezTo>
                  <a:pt x="18902178" y="0"/>
                  <a:pt x="19044896" y="182396"/>
                  <a:pt x="19044896" y="407419"/>
                </a:cubicBezTo>
                <a:cubicBezTo>
                  <a:pt x="19044896" y="632443"/>
                  <a:pt x="18902178" y="814838"/>
                  <a:pt x="18726162" y="814838"/>
                </a:cubicBezTo>
                <a:lnTo>
                  <a:pt x="18288000" y="814838"/>
                </a:lnTo>
                <a:lnTo>
                  <a:pt x="17382432" y="814838"/>
                </a:lnTo>
                <a:lnTo>
                  <a:pt x="0" y="814838"/>
                </a:lnTo>
                <a:close/>
              </a:path>
            </a:pathLst>
          </a:cu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E2933155-9A1C-13AF-46B7-606C90AB82AD}"/>
              </a:ext>
            </a:extLst>
          </p:cNvPr>
          <p:cNvSpPr txBox="1"/>
          <p:nvPr/>
        </p:nvSpPr>
        <p:spPr>
          <a:xfrm>
            <a:off x="1336434" y="2179925"/>
            <a:ext cx="8473522" cy="1542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000" spc="-5" dirty="0">
                <a:cs typeface="Source Sans Pro Light"/>
              </a:rPr>
              <a:t>DFS  có  giới  hạn  </a:t>
            </a:r>
            <a:r>
              <a:rPr lang="en-US" sz="4000" spc="-5" dirty="0">
                <a:cs typeface="Source Sans Pro Light"/>
              </a:rPr>
              <a:t>=  </a:t>
            </a:r>
            <a:r>
              <a:rPr lang="vi-VN" sz="4000" spc="-5" dirty="0">
                <a:cs typeface="Source Sans Pro Light"/>
              </a:rPr>
              <a:t>5  trong  trò  chơi  8  -  puzzle)</a:t>
            </a:r>
            <a:endParaRPr lang="en-US" sz="4000" spc="-5" dirty="0">
              <a:cs typeface="Source Sans Pro Light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741827C7-EE84-B4FC-9E5C-303839CC7A00}"/>
              </a:ext>
            </a:extLst>
          </p:cNvPr>
          <p:cNvSpPr txBox="1"/>
          <p:nvPr/>
        </p:nvSpPr>
        <p:spPr>
          <a:xfrm>
            <a:off x="757564" y="1179062"/>
            <a:ext cx="17205792" cy="741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000" spc="-5" dirty="0" err="1">
                <a:cs typeface="Source Sans Pro Light"/>
              </a:rPr>
              <a:t>Tìm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kiếm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theo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chiều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sâu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có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giới</a:t>
            </a:r>
            <a:r>
              <a:rPr lang="en-US" sz="4000" spc="-5" dirty="0">
                <a:cs typeface="Source Sans Pro Light"/>
              </a:rPr>
              <a:t>  </a:t>
            </a:r>
            <a:r>
              <a:rPr lang="en-US" sz="4000" spc="-5" dirty="0" err="1">
                <a:cs typeface="Source Sans Pro Light"/>
              </a:rPr>
              <a:t>hạn</a:t>
            </a:r>
            <a:r>
              <a:rPr lang="en-US" sz="4000" spc="-5" dirty="0">
                <a:cs typeface="Source Sans Pro Light"/>
              </a:rPr>
              <a:t>  (Depth  Limited  Search)</a:t>
            </a:r>
            <a:endParaRPr lang="vi-VN" sz="4000" spc="-5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957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BA82-DE6E-83EA-0441-32B847ED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958" y="4660900"/>
            <a:ext cx="16396395" cy="1767382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HẾT  CHƯƠNG  2</a:t>
            </a:r>
          </a:p>
        </p:txBody>
      </p:sp>
    </p:spTree>
    <p:extLst>
      <p:ext uri="{BB962C8B-B14F-4D97-AF65-F5344CB8AC3E}">
        <p14:creationId xmlns:p14="http://schemas.microsoft.com/office/powerpoint/2010/main" val="45909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5072192" cy="1695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Một  lời  giải  của  bài  toán  là  một  dãy  các  phép  chuyển  trạng  thái  từ  trạng  thái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đầu  đến  trạng  thái  đích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2457C5-0E2F-2321-077C-B97EED7D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156" y="1936091"/>
            <a:ext cx="6477702" cy="34106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5E7445-1532-86BD-1E44-9A4528E0A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93298"/>
              </p:ext>
            </p:extLst>
          </p:nvPr>
        </p:nvGraphicFramePr>
        <p:xfrm>
          <a:off x="1491985" y="4356100"/>
          <a:ext cx="5803372" cy="437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843">
                  <a:extLst>
                    <a:ext uri="{9D8B030D-6E8A-4147-A177-3AD203B41FA5}">
                      <a16:colId xmlns:a16="http://schemas.microsoft.com/office/drawing/2014/main" val="838624059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2428671903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2457711132"/>
                    </a:ext>
                  </a:extLst>
                </a:gridCol>
                <a:gridCol w="1450843">
                  <a:extLst>
                    <a:ext uri="{9D8B030D-6E8A-4147-A177-3AD203B41FA5}">
                      <a16:colId xmlns:a16="http://schemas.microsoft.com/office/drawing/2014/main" val="481430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Bước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1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4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33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5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2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0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highlight>
                            <a:srgbClr val="FFFF00"/>
                          </a:highlight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74885"/>
                  </a:ext>
                </a:extLst>
              </a:tr>
            </a:tbl>
          </a:graphicData>
        </a:graphic>
      </p:graphicFrame>
      <p:sp>
        <p:nvSpPr>
          <p:cNvPr id="7" name="object 20">
            <a:extLst>
              <a:ext uri="{FF2B5EF4-FFF2-40B4-BE49-F238E27FC236}">
                <a16:creationId xmlns:a16="http://schemas.microsoft.com/office/drawing/2014/main" id="{63793DB7-7EF0-0269-4531-BFA3E09BB68D}"/>
              </a:ext>
            </a:extLst>
          </p:cNvPr>
          <p:cNvSpPr txBox="1"/>
          <p:nvPr/>
        </p:nvSpPr>
        <p:spPr>
          <a:xfrm>
            <a:off x="2342356" y="9246745"/>
            <a:ext cx="3657600" cy="669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Chi  </a:t>
            </a:r>
            <a:r>
              <a:rPr lang="en-US" sz="3600" spc="-5" dirty="0" err="1">
                <a:cs typeface="Source Sans Pro Light"/>
              </a:rPr>
              <a:t>phí</a:t>
            </a:r>
            <a:r>
              <a:rPr lang="en-US" sz="3600" spc="-5" dirty="0">
                <a:cs typeface="Source Sans Pro Light"/>
              </a:rPr>
              <a:t>  =  5</a:t>
            </a:r>
            <a:endParaRPr lang="vi-VN" sz="3600" spc="-5" dirty="0">
              <a:cs typeface="Source Sans Pro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E20FC-904F-CF3B-8718-30843ADE4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0" t="13618" r="33333" b="27218"/>
          <a:stretch/>
        </p:blipFill>
        <p:spPr>
          <a:xfrm>
            <a:off x="11714956" y="5346700"/>
            <a:ext cx="6705600" cy="51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5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6672392" cy="34555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4400" spc="-5" dirty="0">
                <a:cs typeface="Source Sans Pro Light"/>
              </a:rPr>
              <a:t>B</a:t>
            </a:r>
            <a:r>
              <a:rPr lang="vi-VN" sz="4400" spc="-5" dirty="0">
                <a:cs typeface="Source Sans Pro Light"/>
              </a:rPr>
              <a:t>àn  cờ  kích  thước  3  x  3,  trên  bàn  cờ  có  8  quân  cờ  đánh  số  từ  1  đến  8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en-US" sz="4400" spc="-5" dirty="0" err="1">
                <a:cs typeface="Source Sans Pro Light"/>
              </a:rPr>
              <a:t>và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có  một  ô  trống.  </a:t>
            </a:r>
            <a:r>
              <a:rPr lang="en-US" sz="4400" spc="-5" dirty="0">
                <a:cs typeface="Source Sans Pro Light"/>
              </a:rPr>
              <a:t>C</a:t>
            </a:r>
            <a:r>
              <a:rPr lang="vi-VN" sz="4400" spc="-5" dirty="0">
                <a:cs typeface="Source Sans Pro Light"/>
              </a:rPr>
              <a:t>ó  thể  chuyển  một  quân  cờ  có  chung  cạnh  với  ô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trống  sang  ô  trống.</a:t>
            </a:r>
            <a:r>
              <a:rPr lang="en-US" sz="4400" spc="-5" dirty="0">
                <a:cs typeface="Source Sans Pro Light"/>
              </a:rPr>
              <a:t>  T</a:t>
            </a:r>
            <a:r>
              <a:rPr lang="vi-VN" sz="4400" spc="-5" dirty="0">
                <a:cs typeface="Source Sans Pro Light"/>
              </a:rPr>
              <a:t>ìm  dãy  các  phép  chuyển  để  từ  trạng  thái  ban  đầu  về  trạng  thái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đíc</a:t>
            </a:r>
            <a:r>
              <a:rPr lang="en-US" sz="4400" spc="-5" dirty="0">
                <a:cs typeface="Source Sans Pro Light"/>
              </a:rPr>
              <a:t>h.</a:t>
            </a:r>
            <a:endParaRPr lang="vi-VN" sz="4400" spc="-5" dirty="0">
              <a:cs typeface="Source Sans Pr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DD75B-377B-B1CB-09F0-EF3E1F53F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7" y="5141502"/>
            <a:ext cx="5257800" cy="5241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E04F8B-36F9-4660-CB5E-AC3889519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964" y="5202678"/>
            <a:ext cx="5257800" cy="5290662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77B95C38-8F58-DAA4-AACA-EAE433E3EE16}"/>
              </a:ext>
            </a:extLst>
          </p:cNvPr>
          <p:cNvSpPr/>
          <p:nvPr/>
        </p:nvSpPr>
        <p:spPr>
          <a:xfrm>
            <a:off x="11387525" y="6962163"/>
            <a:ext cx="1524000" cy="1600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9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6164" y="1429618"/>
            <a:ext cx="16672392" cy="7856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Bài  toán  di  chuyển  8  số  trên  bàn  cờ  có  thể  phát  biểu  dưới  dạng  5  thành  phần</a:t>
            </a:r>
            <a:r>
              <a:rPr lang="en-US" sz="4400" spc="-5" dirty="0">
                <a:cs typeface="Source Sans Pro Light"/>
              </a:rPr>
              <a:t>: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Biểu  diễn  trạng  thái:  mảng  2  chiều  kích  thước  3x3,  phần  tử  của  mảng  lưu  số  hiệu  quân</a:t>
            </a:r>
            <a:r>
              <a:rPr lang="en-US" sz="4400" spc="-5" dirty="0">
                <a:cs typeface="Source Sans Pro Light"/>
              </a:rPr>
              <a:t>  </a:t>
            </a:r>
            <a:r>
              <a:rPr lang="vi-VN" sz="4400" spc="-5" dirty="0">
                <a:cs typeface="Source Sans Pro Light"/>
              </a:rPr>
              <a:t>cờ  (từ  0  đến  9,  0  là  vị  trí  trống).  </a:t>
            </a:r>
            <a:endParaRPr lang="en-US" sz="4400" spc="-5" dirty="0">
              <a:cs typeface="Source Sans Pro Light"/>
            </a:endParaRP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đầu  (hình  bên  trái)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Trạng  thái  đích  (hình  bên  phải)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Phép  chuyển  trạng  thái:  đổi  chỗ  ô  có  số  hiệu  0  với  một  trong  các  ô  có  cùng  cạnh.</a:t>
            </a:r>
          </a:p>
          <a:p>
            <a:pPr marL="583565" marR="5080" indent="-57150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vi-VN" sz="4400" spc="-5" dirty="0">
                <a:cs typeface="Source Sans Pro Light"/>
              </a:rPr>
              <a:t>Chi  phí:  mỗi  phép  chuyển  có  chi  phí  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1705B-9A52-5097-E64B-4AB1162CF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556" y="4842624"/>
            <a:ext cx="2487788" cy="2480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B11D4-CAFA-3775-308E-CAA9D66E2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052" y="4862758"/>
            <a:ext cx="2468796" cy="24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17145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vi-VN" sz="4400" spc="-10" dirty="0">
                <a:solidFill>
                  <a:srgbClr val="FFFFFF"/>
                </a:solidFill>
                <a:cs typeface="Source Sans Pro Light"/>
              </a:rPr>
              <a:t>Chương  2.  BÀI  TOÁN  VÀ  PHƯƠNG  PHÁP  TÌM  KIẾM  LỜI  GIẢI</a:t>
            </a:r>
            <a:endParaRPr lang="vi-VN" sz="4400" dirty="0">
              <a:cs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9BCC1-E9C9-9DF0-2325-E57536D6EE95}"/>
              </a:ext>
            </a:extLst>
          </p:cNvPr>
          <p:cNvGrpSpPr/>
          <p:nvPr/>
        </p:nvGrpSpPr>
        <p:grpSpPr>
          <a:xfrm>
            <a:off x="818356" y="1612900"/>
            <a:ext cx="2709703" cy="2743197"/>
            <a:chOff x="851853" y="1612901"/>
            <a:chExt cx="2709703" cy="27431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292315-A87B-EFE9-9111-EDCA3433845B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46D9C8-0D83-7CE0-4537-95BB6E46C81A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CAD33F-FEE8-C750-E2BE-56F7EDC5DB97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C16EB3-BC3C-DF64-29D6-4338F62C50C9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A20D33-6A08-58C2-303B-E7E760B7841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A9469-CB0E-D1CC-3DC8-E94E37AEEFF3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E412D8-6F51-753F-7115-6DF18ED909E6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FE3DD-D463-EAE7-1EA3-5578ECB5BEF7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A3C69A-1AC1-7C01-790B-E62C7AF4EBEC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7EAD73-0E09-B662-34BB-4CC415137118}"/>
              </a:ext>
            </a:extLst>
          </p:cNvPr>
          <p:cNvGrpSpPr/>
          <p:nvPr/>
        </p:nvGrpSpPr>
        <p:grpSpPr>
          <a:xfrm>
            <a:off x="3839226" y="1612900"/>
            <a:ext cx="2709703" cy="2743197"/>
            <a:chOff x="851853" y="1612901"/>
            <a:chExt cx="2709703" cy="27431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37805A-D020-03FB-4C45-A367B54E5412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623DD1-A158-7E27-9131-CA31B2FDE06D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11F39C-4005-39D6-36D3-6172CCB4899A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AC0BDF-C29C-7225-64C4-D6D5B6FD1050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114EB8-1269-8700-E7DD-896DCF59DDCB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569AF2-D119-6703-787D-DB319953419F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58691F-A2F6-41A4-BD1B-FB711A38EE20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D3D76F-EB97-7FBF-73B0-00A4300222A2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DB4743-284C-4C3C-24F7-4C569B97163F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A1FC90-9F60-B939-D892-8D8A49BB9C99}"/>
              </a:ext>
            </a:extLst>
          </p:cNvPr>
          <p:cNvGrpSpPr/>
          <p:nvPr/>
        </p:nvGrpSpPr>
        <p:grpSpPr>
          <a:xfrm>
            <a:off x="6860096" y="1612900"/>
            <a:ext cx="2709703" cy="2743197"/>
            <a:chOff x="851853" y="1612901"/>
            <a:chExt cx="2709703" cy="274319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53A88D-1AA4-E79A-8B3D-4B4224A603D2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F6367F-DE83-97AC-97A1-A3F1CF1DEB84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D33826-9C2E-935C-2D4A-06091E2E4D84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EAF363-B1CB-D50C-5354-E713E90CC6C4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607743-0A09-73D8-D29B-E235044A0457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F0520C-7924-3BFA-CD87-135D9DA9B7C4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98B3B9-67E8-A52F-63D1-88BADA0C5594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2D6CAE-53C5-50D4-BC90-0D3990DE19E3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BBF81B-9A72-988A-2F9B-8437B6D1F29E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8D4D8A-0FB0-9ECC-11BB-65FFF835633E}"/>
              </a:ext>
            </a:extLst>
          </p:cNvPr>
          <p:cNvGrpSpPr/>
          <p:nvPr/>
        </p:nvGrpSpPr>
        <p:grpSpPr>
          <a:xfrm>
            <a:off x="9880966" y="1612900"/>
            <a:ext cx="2709703" cy="2743197"/>
            <a:chOff x="851853" y="1612901"/>
            <a:chExt cx="2709703" cy="2743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9AE7A5-E578-38BA-1FF4-DC77641B456A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7D5D23-6CFF-E188-4BA1-7DE518AC149D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5D14E1A-1588-1CDE-2313-088FCFE69C6D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C8D22A3-9CCD-AD10-5ABE-92C24909B161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FC6D6AF-BA6E-5221-E71B-086B53F72DF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685015-E294-56AF-4353-6A22074A6CB1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642DB41-F64F-2FB6-5631-8BBBCFCEB23A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BC209A-DCCD-8D91-F9FB-59F9B8E5CE86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D53687-590A-BCCA-C91A-6D6F43C0EFCD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C01555-51BC-2C0A-604C-2BBCD8CD3709}"/>
              </a:ext>
            </a:extLst>
          </p:cNvPr>
          <p:cNvGrpSpPr/>
          <p:nvPr/>
        </p:nvGrpSpPr>
        <p:grpSpPr>
          <a:xfrm>
            <a:off x="12901836" y="1612900"/>
            <a:ext cx="2709703" cy="2743197"/>
            <a:chOff x="851853" y="1612901"/>
            <a:chExt cx="2709703" cy="274319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762050-C972-6ED1-1473-2C9DA4A94D38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A8264E-ECF4-3C63-E7C6-EF91DCD7DAE7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B706EE1-0108-D864-ABC6-6B0452FA8DDC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28F3B63-EB50-6EEA-A829-E1DFB0E9F5B7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DDDE7B-BA4A-6E55-78E1-CD8B355DE242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FCCD4-DBD3-8AF2-CDAB-318E21D3BCAE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89E753-91FD-51F5-DAFB-797AA82B831C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B86FE71-420C-CE21-3EB9-5636CC315C3B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01C4A5-F85F-1499-12D5-0C04C49048F4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CB1046-46F4-D7E4-F42E-2629B7FAB4EA}"/>
              </a:ext>
            </a:extLst>
          </p:cNvPr>
          <p:cNvGrpSpPr/>
          <p:nvPr/>
        </p:nvGrpSpPr>
        <p:grpSpPr>
          <a:xfrm>
            <a:off x="15922705" y="1612900"/>
            <a:ext cx="2709703" cy="2743197"/>
            <a:chOff x="851853" y="1612901"/>
            <a:chExt cx="2709703" cy="274319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804F05-F600-AA14-82A8-3DF53322D904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B9BC114-1408-BC3B-38FE-93C1118470D4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CF8A5C-5F5E-896A-8B6A-92A26695B67E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4D640CD-5394-B3C1-FF67-0F438E12A0C8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8AB9DD7-B62B-19EC-6447-604F6E2CD3D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F4AADC-5CD9-6922-6F37-FA34721E0E62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9C8FBF-2A38-8718-6ED1-63B8AC633302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3246E03-2C30-6E81-138A-4D28603D5F71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DC293DC-A51B-5E0B-4104-DFCAF32C133A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A5D36D4-EB9E-B6DC-4B77-285E958B7705}"/>
              </a:ext>
            </a:extLst>
          </p:cNvPr>
          <p:cNvGrpSpPr/>
          <p:nvPr/>
        </p:nvGrpSpPr>
        <p:grpSpPr>
          <a:xfrm>
            <a:off x="15982156" y="4737100"/>
            <a:ext cx="2709703" cy="2743197"/>
            <a:chOff x="851853" y="1612901"/>
            <a:chExt cx="2709703" cy="274319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BAA2078-FDC6-CDE2-E8E1-8FE88E5311C4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A9E9513-D0E5-38F4-44E0-7B73800FE5CE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BB162C2-6F12-C788-EE21-BF45A536C7EA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F35BEF0-BC83-98EE-FA86-C80C06E2E880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7C6964C-6C4F-DBE5-9C51-62C759A46261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7D55103-A638-B9BA-5AEF-EA40CDF6050D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F2B7CD5-3FD4-19DA-980A-82C4C488A14E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42A7D4-1296-A39A-1B1F-418AEC828474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924C428-981E-337B-10AA-58062147F588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6F63C90-BF24-07A0-3016-4F58CAD0850D}"/>
              </a:ext>
            </a:extLst>
          </p:cNvPr>
          <p:cNvGrpSpPr/>
          <p:nvPr/>
        </p:nvGrpSpPr>
        <p:grpSpPr>
          <a:xfrm>
            <a:off x="12956161" y="4737100"/>
            <a:ext cx="2709703" cy="2743197"/>
            <a:chOff x="851853" y="1612901"/>
            <a:chExt cx="2709703" cy="274319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CCFEBF0-4C14-3EDA-4856-1236E05C7C47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F5538A3-A44F-9E74-54CD-8B901E68EBC8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8588AAE-3E22-5DEE-7675-3C6C0FCEA8D3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2859F7-9ECA-C706-2DFE-798060745146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F7005AD-3F98-8FD3-7E3C-A3F6D0AB42F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4C7F971-D6A6-7693-AA44-AE2B5106CB46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1248B1-C1F8-3BF8-B916-51AED7E18BE5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830F3C3-E819-D2CB-E79D-546F4A310E40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53D3E6A-F934-C37E-C193-5D5164FA1EBD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776D01B-F9C6-EB80-B648-C85A5661C48C}"/>
              </a:ext>
            </a:extLst>
          </p:cNvPr>
          <p:cNvGrpSpPr/>
          <p:nvPr/>
        </p:nvGrpSpPr>
        <p:grpSpPr>
          <a:xfrm>
            <a:off x="9930167" y="4737100"/>
            <a:ext cx="2709703" cy="2743197"/>
            <a:chOff x="851853" y="1612901"/>
            <a:chExt cx="2709703" cy="27431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1E58C10-1C5D-BE94-22CD-D0569C9DBDA2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6759AA-9840-8A8A-86A2-CB49A94CB045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F8F2A7B-53D0-E891-0616-01219825FE9B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E820D94-8BBF-D694-0FCA-D803064260C9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8CCBCA9-BD5B-9642-7A94-7311AB7B09D4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B0E012-8F3C-D550-8C85-6609A107B150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6E0CA88-242A-A7D3-1BAA-B25AE91F7E94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04C8BE0-D039-8735-BE88-FD0441472304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9A57C66-507E-FA44-6798-853563FECD68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75C52B-57D9-1B7A-F48A-616986E0C3DC}"/>
              </a:ext>
            </a:extLst>
          </p:cNvPr>
          <p:cNvGrpSpPr/>
          <p:nvPr/>
        </p:nvGrpSpPr>
        <p:grpSpPr>
          <a:xfrm>
            <a:off x="6904173" y="4737100"/>
            <a:ext cx="2709703" cy="2743197"/>
            <a:chOff x="851853" y="1612901"/>
            <a:chExt cx="2709703" cy="274319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E353C38-3708-4517-45E6-D2743E30A39C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2AE9D54-0EEA-5C8E-046F-1A99132C64DF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67A2A4A-950D-1DDD-FF72-CA7D2784B48F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2176872-3D10-7836-F7A4-3BEA9F63AAFE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52F9145-80DE-1CC4-5978-1ECD7CBC51E3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5032988-7605-5911-438E-6277D63387A2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DC5B747-A073-0FC4-BFD3-8B2E4D59A0B5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C59422F-4F03-DD7F-BF5A-F1ACC8948048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D5CEF7A-BB9D-E847-49D4-EC63D07932A1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AEAF850-2518-4E4C-30EA-BF69B4023031}"/>
              </a:ext>
            </a:extLst>
          </p:cNvPr>
          <p:cNvGrpSpPr/>
          <p:nvPr/>
        </p:nvGrpSpPr>
        <p:grpSpPr>
          <a:xfrm>
            <a:off x="3878179" y="4737100"/>
            <a:ext cx="2709703" cy="2743197"/>
            <a:chOff x="851853" y="1612901"/>
            <a:chExt cx="2709703" cy="274319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66B8E3E-202C-1E0A-2437-E41D3B7841EE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370219E-7CD7-C6CD-1BA7-B3883B44C9E2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CA9920F-C423-F981-9025-CC30E430C4E6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0C29CA-88B8-E130-C9F9-5C14FFD2BE02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E88D20-1C60-B505-CF5B-39C2197CBAF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77AD0C-AD29-959B-48C1-D85C7753F44F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0C9A537-583A-3664-C75B-C26E84B48EE9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22AABE9-8E7F-5CF4-C884-87BD2FCBFBFD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26E74EF-0929-009D-351D-38C9ADC495E9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73FFFBF-5BDC-6569-B46A-4265B8E5799D}"/>
              </a:ext>
            </a:extLst>
          </p:cNvPr>
          <p:cNvGrpSpPr/>
          <p:nvPr/>
        </p:nvGrpSpPr>
        <p:grpSpPr>
          <a:xfrm>
            <a:off x="852185" y="4737100"/>
            <a:ext cx="2709703" cy="2743197"/>
            <a:chOff x="851853" y="1612901"/>
            <a:chExt cx="2709703" cy="274319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0A9D7DE-C505-7917-25DB-1C51344A1C52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E35134-12CA-8584-D9A0-908DD09874E9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B4FB4D1-BD5A-FDE0-63B3-85A44FB5636D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11E0A3B-1159-AC20-4E81-5E4E191E48A1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D3CCA8-583E-3138-8BE9-A3BF6FDB466D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A76AD31-FC7B-D6D9-4053-F850EB99849A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ACD62F9-18BA-6ACF-6A2B-84F419129729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FCDCCFE-570C-2530-8410-01781C8BA704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7DA1E17-DCE0-73AA-0C68-27B01CDBA45F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526CBC5-B2D8-8BED-D2E8-145918F9117D}"/>
              </a:ext>
            </a:extLst>
          </p:cNvPr>
          <p:cNvGrpSpPr/>
          <p:nvPr/>
        </p:nvGrpSpPr>
        <p:grpSpPr>
          <a:xfrm>
            <a:off x="865583" y="7708901"/>
            <a:ext cx="2709703" cy="2743197"/>
            <a:chOff x="851853" y="1612901"/>
            <a:chExt cx="2709703" cy="2743197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58C0E4A-F47B-B1F0-3776-F6FA3974FA53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2BB17F7-F4FF-6239-B9D1-20C3AE37EE28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F0A5C6B-9DE6-86B0-7751-214E98BDEBE8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3C350B9-8286-FAA8-4ADB-D1681AC59328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062A3DC-3733-1311-02D2-D281C9C17D5E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C366865-6D7A-27CC-47BE-E1C7B15B6979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7A4682-67D3-05A9-932F-06AAD1E9AC3D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864F39C-9EC9-726A-349F-43C2C8AC313B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BC6F638-00C9-EC01-3390-F71ACB79D782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AAC7991-038E-3A94-FC99-A27CCFEF6E74}"/>
              </a:ext>
            </a:extLst>
          </p:cNvPr>
          <p:cNvGrpSpPr/>
          <p:nvPr/>
        </p:nvGrpSpPr>
        <p:grpSpPr>
          <a:xfrm>
            <a:off x="3893613" y="7708901"/>
            <a:ext cx="2709703" cy="2743197"/>
            <a:chOff x="851853" y="1612901"/>
            <a:chExt cx="2709703" cy="274319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153EAF0-D2A3-033E-DE49-F2D34A077E97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84A71CE-0B72-F360-753D-E1FB85340A10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25FBD43-C686-66F0-5441-D377829FBA12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A795D5B-5CCC-3B51-0718-AAEB5B0D2FAB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8BA9308-91EF-7C95-3B68-F66B82DE620A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1C9173B-5B09-3ED2-BF9B-07544E9AFF69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02DEB10-E94E-5A2C-72FC-193D6B15E3A1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E0814F9-58A4-7C00-D40D-D3F9DC5D43A0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9F36A2-E200-BF93-6718-11454AAE975C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12060A0-61F9-3E4A-5084-81922B9FB6E5}"/>
              </a:ext>
            </a:extLst>
          </p:cNvPr>
          <p:cNvGrpSpPr/>
          <p:nvPr/>
        </p:nvGrpSpPr>
        <p:grpSpPr>
          <a:xfrm>
            <a:off x="6921643" y="7708901"/>
            <a:ext cx="2709703" cy="2743197"/>
            <a:chOff x="851853" y="1612901"/>
            <a:chExt cx="2709703" cy="274319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6503566-6D6F-3F68-4593-875503F64760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7B5622B-6C06-9F3C-864C-6A4D7F246D80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D9BA2BC-465C-7508-4837-CB4F474CD62B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BF339AB-C9B9-C834-BEE5-98DE277006DA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BA4F139-B3B6-D362-9B03-9C3550075C6A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CEE2717-3F7B-0D09-1664-999F15552BD9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8325E97-363C-63CC-FB50-998BB6CF186F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D60ACDF-08C8-5C90-D107-D4FE326DD59D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6B2246F-02DF-9598-7A31-88A1434666DB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2F76384-4E93-0273-756B-E6CD9A6BFE15}"/>
              </a:ext>
            </a:extLst>
          </p:cNvPr>
          <p:cNvGrpSpPr/>
          <p:nvPr/>
        </p:nvGrpSpPr>
        <p:grpSpPr>
          <a:xfrm>
            <a:off x="9949673" y="7708901"/>
            <a:ext cx="2709703" cy="2743197"/>
            <a:chOff x="851853" y="1612901"/>
            <a:chExt cx="2709703" cy="2743197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ACB830E-55DD-65D2-A803-BFC1E928001C}"/>
                </a:ext>
              </a:extLst>
            </p:cNvPr>
            <p:cNvSpPr/>
            <p:nvPr/>
          </p:nvSpPr>
          <p:spPr>
            <a:xfrm>
              <a:off x="8518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1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2F35D7F-8823-563F-66C1-0969824D488C}"/>
                </a:ext>
              </a:extLst>
            </p:cNvPr>
            <p:cNvSpPr/>
            <p:nvPr/>
          </p:nvSpPr>
          <p:spPr>
            <a:xfrm>
              <a:off x="17662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2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226F25C8-5C23-E56F-D308-489D348E17CD}"/>
                </a:ext>
              </a:extLst>
            </p:cNvPr>
            <p:cNvSpPr/>
            <p:nvPr/>
          </p:nvSpPr>
          <p:spPr>
            <a:xfrm>
              <a:off x="2680653" y="1612901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3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923D76E-FC6F-FADD-B537-52A977376805}"/>
                </a:ext>
              </a:extLst>
            </p:cNvPr>
            <p:cNvSpPr/>
            <p:nvPr/>
          </p:nvSpPr>
          <p:spPr>
            <a:xfrm>
              <a:off x="8518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4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4ECA657-C8FB-FF4D-838A-295DE2BDA0DF}"/>
                </a:ext>
              </a:extLst>
            </p:cNvPr>
            <p:cNvSpPr/>
            <p:nvPr/>
          </p:nvSpPr>
          <p:spPr>
            <a:xfrm>
              <a:off x="1766253" y="2527300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5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49D2FE1-8B4E-C2B6-63C1-58499A718630}"/>
                </a:ext>
              </a:extLst>
            </p:cNvPr>
            <p:cNvSpPr/>
            <p:nvPr/>
          </p:nvSpPr>
          <p:spPr>
            <a:xfrm>
              <a:off x="2680653" y="2527300"/>
              <a:ext cx="880903" cy="9143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0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2C2F130-73BD-CFFF-AA33-A4DF95C3E57F}"/>
                </a:ext>
              </a:extLst>
            </p:cNvPr>
            <p:cNvSpPr/>
            <p:nvPr/>
          </p:nvSpPr>
          <p:spPr>
            <a:xfrm>
              <a:off x="8518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7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8012E5B-AA19-7F9A-EAB8-42D1EF8C7939}"/>
                </a:ext>
              </a:extLst>
            </p:cNvPr>
            <p:cNvSpPr/>
            <p:nvPr/>
          </p:nvSpPr>
          <p:spPr>
            <a:xfrm>
              <a:off x="17662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8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29BFD41-0260-A2E7-AB5C-6A147C36594E}"/>
                </a:ext>
              </a:extLst>
            </p:cNvPr>
            <p:cNvSpPr/>
            <p:nvPr/>
          </p:nvSpPr>
          <p:spPr>
            <a:xfrm>
              <a:off x="2680653" y="3441699"/>
              <a:ext cx="880903" cy="914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/>
                <a:t>6</a:t>
              </a:r>
            </a:p>
          </p:txBody>
        </p:sp>
      </p:grpSp>
      <p:sp>
        <p:nvSpPr>
          <p:cNvPr id="177" name="object 20">
            <a:extLst>
              <a:ext uri="{FF2B5EF4-FFF2-40B4-BE49-F238E27FC236}">
                <a16:creationId xmlns:a16="http://schemas.microsoft.com/office/drawing/2014/main" id="{F88B386E-69FB-07D2-C605-54483ECE278C}"/>
              </a:ext>
            </a:extLst>
          </p:cNvPr>
          <p:cNvSpPr txBox="1"/>
          <p:nvPr/>
        </p:nvSpPr>
        <p:spPr>
          <a:xfrm>
            <a:off x="15922705" y="8941965"/>
            <a:ext cx="2709703" cy="669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30000"/>
              </a:lnSpc>
            </a:pPr>
            <a:r>
              <a:rPr lang="en-US" sz="3600" spc="-5" dirty="0">
                <a:cs typeface="Source Sans Pro Light"/>
              </a:rPr>
              <a:t>Chi  </a:t>
            </a:r>
            <a:r>
              <a:rPr lang="en-US" sz="3600" spc="-5" dirty="0" err="1">
                <a:cs typeface="Source Sans Pro Light"/>
              </a:rPr>
              <a:t>phí</a:t>
            </a:r>
            <a:r>
              <a:rPr lang="en-US" sz="3600" spc="-5" dirty="0">
                <a:cs typeface="Source Sans Pro Light"/>
              </a:rPr>
              <a:t>:  16</a:t>
            </a:r>
            <a:endParaRPr lang="vi-VN" sz="3600" spc="-5" dirty="0">
              <a:cs typeface="Source Sans Pro Light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72CFE61-976F-F444-CB27-5327C921C036}"/>
              </a:ext>
            </a:extLst>
          </p:cNvPr>
          <p:cNvSpPr/>
          <p:nvPr/>
        </p:nvSpPr>
        <p:spPr>
          <a:xfrm>
            <a:off x="728426" y="1493122"/>
            <a:ext cx="2909330" cy="2971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0CFD75-670F-B1C6-5521-B4ED332AD869}"/>
              </a:ext>
            </a:extLst>
          </p:cNvPr>
          <p:cNvGrpSpPr/>
          <p:nvPr/>
        </p:nvGrpSpPr>
        <p:grpSpPr>
          <a:xfrm>
            <a:off x="12895725" y="7594598"/>
            <a:ext cx="2909330" cy="2971801"/>
            <a:chOff x="12895725" y="7594598"/>
            <a:chExt cx="2909330" cy="2971801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D8FD8183-FD80-2326-41F5-A69538EABFA6}"/>
                </a:ext>
              </a:extLst>
            </p:cNvPr>
            <p:cNvGrpSpPr/>
            <p:nvPr/>
          </p:nvGrpSpPr>
          <p:grpSpPr>
            <a:xfrm>
              <a:off x="12977702" y="7708901"/>
              <a:ext cx="2709703" cy="2743197"/>
              <a:chOff x="851853" y="1612901"/>
              <a:chExt cx="2709703" cy="2743197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1D41323-479E-B464-E5A0-0C0BF69590A5}"/>
                  </a:ext>
                </a:extLst>
              </p:cNvPr>
              <p:cNvSpPr/>
              <p:nvPr/>
            </p:nvSpPr>
            <p:spPr>
              <a:xfrm>
                <a:off x="851853" y="1612901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1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CA934A3-EE8F-3C08-9911-24C115B5B1E2}"/>
                  </a:ext>
                </a:extLst>
              </p:cNvPr>
              <p:cNvSpPr/>
              <p:nvPr/>
            </p:nvSpPr>
            <p:spPr>
              <a:xfrm>
                <a:off x="1766253" y="1612901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2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96FD5FD-FE51-913C-3951-3B1F9303177A}"/>
                  </a:ext>
                </a:extLst>
              </p:cNvPr>
              <p:cNvSpPr/>
              <p:nvPr/>
            </p:nvSpPr>
            <p:spPr>
              <a:xfrm>
                <a:off x="2680653" y="1612901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3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F2C84AE-99D0-948C-19E9-027A26B352B4}"/>
                  </a:ext>
                </a:extLst>
              </p:cNvPr>
              <p:cNvSpPr/>
              <p:nvPr/>
            </p:nvSpPr>
            <p:spPr>
              <a:xfrm>
                <a:off x="851853" y="2527300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4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E29FFFE-6C55-BF27-FBC0-7EE699DE2C43}"/>
                  </a:ext>
                </a:extLst>
              </p:cNvPr>
              <p:cNvSpPr/>
              <p:nvPr/>
            </p:nvSpPr>
            <p:spPr>
              <a:xfrm>
                <a:off x="1766253" y="2527300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5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186A4B2-CFC0-79DE-BA69-7AF06A66535F}"/>
                  </a:ext>
                </a:extLst>
              </p:cNvPr>
              <p:cNvSpPr/>
              <p:nvPr/>
            </p:nvSpPr>
            <p:spPr>
              <a:xfrm>
                <a:off x="2680653" y="2527300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6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C1A284D-70A1-EB31-4B7D-87CFE9AD231C}"/>
                  </a:ext>
                </a:extLst>
              </p:cNvPr>
              <p:cNvSpPr/>
              <p:nvPr/>
            </p:nvSpPr>
            <p:spPr>
              <a:xfrm>
                <a:off x="851853" y="3441699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7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C9B36A1A-B0B0-8E69-192B-59C16EF5AD3D}"/>
                  </a:ext>
                </a:extLst>
              </p:cNvPr>
              <p:cNvSpPr/>
              <p:nvPr/>
            </p:nvSpPr>
            <p:spPr>
              <a:xfrm>
                <a:off x="1766253" y="3441699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8</a:t>
                </a: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3566893-0750-774F-2FD4-A20A6E4556CA}"/>
                  </a:ext>
                </a:extLst>
              </p:cNvPr>
              <p:cNvSpPr/>
              <p:nvPr/>
            </p:nvSpPr>
            <p:spPr>
              <a:xfrm>
                <a:off x="2680653" y="3441699"/>
                <a:ext cx="880903" cy="91439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/>
                  <a:t>0</a:t>
                </a:r>
              </a:p>
            </p:txBody>
          </p:sp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CB01297-17FA-CA60-AA07-94B17455E26C}"/>
                </a:ext>
              </a:extLst>
            </p:cNvPr>
            <p:cNvSpPr/>
            <p:nvPr/>
          </p:nvSpPr>
          <p:spPr>
            <a:xfrm>
              <a:off x="12895725" y="7594598"/>
              <a:ext cx="2909330" cy="2971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97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I_main">
      <a:majorFont>
        <a:latin typeface="Be Vietnam Pro Black"/>
        <a:ea typeface=""/>
        <a:cs typeface=""/>
      </a:majorFont>
      <a:minorFont>
        <a:latin typeface="Be Vietnam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netic Fields - by Lifeliqe autor Michael Carter.pptx" id="{1CD8B0ED-503E-4F9D-BE1F-EA91A594AAD6}" vid="{DDA4976A-1FAE-4427-8059-0A415774D0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Magnetism Magnetic Fields</Template>
  <TotalTime>2300</TotalTime>
  <Words>6884</Words>
  <Application>Microsoft Macintosh PowerPoint</Application>
  <PresentationFormat>Custom</PresentationFormat>
  <Paragraphs>1301</Paragraphs>
  <Slides>53</Slides>
  <Notes>52</Notes>
  <HiddenSlides>14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Be Vietnam Pro</vt:lpstr>
      <vt:lpstr>Be Vietnam Pro Black</vt:lpstr>
      <vt:lpstr>Calibri</vt:lpstr>
      <vt:lpstr>Menlo</vt:lpstr>
      <vt:lpstr>Monaco</vt:lpstr>
      <vt:lpstr>Söhne</vt:lpstr>
      <vt:lpstr>Source Sans Pro Light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HẾT  CHƯƠNG 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SCB</dc:creator>
  <cp:lastModifiedBy>Thinh Doan Vu</cp:lastModifiedBy>
  <cp:revision>39</cp:revision>
  <dcterms:created xsi:type="dcterms:W3CDTF">2023-06-02T10:09:28Z</dcterms:created>
  <dcterms:modified xsi:type="dcterms:W3CDTF">2023-09-07T08:46:42Z</dcterms:modified>
</cp:coreProperties>
</file>